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26"/>
  </p:notesMasterIdLst>
  <p:handoutMasterIdLst>
    <p:handoutMasterId r:id="rId27"/>
  </p:handoutMasterIdLst>
  <p:sldIdLst>
    <p:sldId id="268" r:id="rId2"/>
    <p:sldId id="258" r:id="rId3"/>
    <p:sldId id="606" r:id="rId4"/>
    <p:sldId id="589" r:id="rId5"/>
    <p:sldId id="607" r:id="rId6"/>
    <p:sldId id="608" r:id="rId7"/>
    <p:sldId id="609" r:id="rId8"/>
    <p:sldId id="610" r:id="rId9"/>
    <p:sldId id="611" r:id="rId10"/>
    <p:sldId id="612" r:id="rId11"/>
    <p:sldId id="622" r:id="rId12"/>
    <p:sldId id="623" r:id="rId13"/>
    <p:sldId id="624" r:id="rId14"/>
    <p:sldId id="625" r:id="rId15"/>
    <p:sldId id="633" r:id="rId16"/>
    <p:sldId id="626" r:id="rId17"/>
    <p:sldId id="627" r:id="rId18"/>
    <p:sldId id="628" r:id="rId19"/>
    <p:sldId id="629" r:id="rId20"/>
    <p:sldId id="632" r:id="rId21"/>
    <p:sldId id="614" r:id="rId22"/>
    <p:sldId id="631" r:id="rId23"/>
    <p:sldId id="634" r:id="rId24"/>
    <p:sldId id="61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esel Whitney-Schulte" initials="LW" lastIdx="9" clrIdx="0">
    <p:extLst>
      <p:ext uri="{19B8F6BF-5375-455C-9EA6-DF929625EA0E}">
        <p15:presenceInfo xmlns:p15="http://schemas.microsoft.com/office/powerpoint/2012/main" userId="S::lschulte@designlights.org::e313f04b-5e83-42f4-9beb-6bdf431585af" providerId="AD"/>
      </p:ext>
    </p:extLst>
  </p:cmAuthor>
  <p:cmAuthor id="2" name="Elana Malapan" initials="EM" lastIdx="1" clrIdx="1">
    <p:extLst>
      <p:ext uri="{19B8F6BF-5375-455C-9EA6-DF929625EA0E}">
        <p15:presenceInfo xmlns:p15="http://schemas.microsoft.com/office/powerpoint/2012/main" userId="ae450b2504de8a19" providerId="Windows Live"/>
      </p:ext>
    </p:extLst>
  </p:cmAuthor>
  <p:cmAuthor id="3" name="Andrea Shapiro" initials="AS" lastIdx="3" clrIdx="2"/>
  <p:cmAuthor id="4" name="Axel Pearson" initials="AP" lastIdx="12" clrIdx="3">
    <p:extLst>
      <p:ext uri="{19B8F6BF-5375-455C-9EA6-DF929625EA0E}">
        <p15:presenceInfo xmlns:p15="http://schemas.microsoft.com/office/powerpoint/2012/main" userId="S::apearson@designlights.org::33cbc281-cfbe-4474-81f6-bd159be744a7" providerId="AD"/>
      </p:ext>
    </p:extLst>
  </p:cmAuthor>
  <p:cmAuthor id="5" name="Kasey Holland" initials="KH" lastIdx="1" clrIdx="4">
    <p:extLst>
      <p:ext uri="{19B8F6BF-5375-455C-9EA6-DF929625EA0E}">
        <p15:presenceInfo xmlns:p15="http://schemas.microsoft.com/office/powerpoint/2012/main" userId="S::kholland@designlights.org::ab1c18c7-45e5-46c5-80fc-2a873a9dfb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CB59"/>
    <a:srgbClr val="3F3F3F"/>
    <a:srgbClr val="30AE4C"/>
    <a:srgbClr val="595959"/>
    <a:srgbClr val="9ACF5A"/>
    <a:srgbClr val="4FC6E0"/>
    <a:srgbClr val="FFFFFF"/>
    <a:srgbClr val="FFC2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5" autoAdjust="0"/>
    <p:restoredTop sz="85302" autoAdjust="0"/>
  </p:normalViewPr>
  <p:slideViewPr>
    <p:cSldViewPr snapToGrid="0">
      <p:cViewPr varScale="1">
        <p:scale>
          <a:sx n="70" d="100"/>
          <a:sy n="70" d="100"/>
        </p:scale>
        <p:origin x="1094" y="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19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96F18-9CBF-4EC7-9FFA-52E5B228BF86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0E4BC-F856-4382-820B-EB0FFF68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79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24B7A-F007-4F10-A51A-6A8E27D75B4C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9C5AD-0354-460F-A130-316A17268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21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C5AD-0354-460F-A130-316A172680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26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9C5AD-0354-460F-A130-316A172680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72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9C5AD-0354-460F-A130-316A172680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97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currently listed V1.2 products and those products using the provisional TM-33 reporting option must update by the end of 2021.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9C5AD-0354-460F-A130-316A172680D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30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9C5AD-0354-460F-A130-316A172680D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29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C5AD-0354-460F-A130-316A172680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82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9C5AD-0354-460F-A130-316A172680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59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A9C5AD-0354-460F-A130-316A17268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252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A9C5AD-0354-460F-A130-316A17268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026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9C5AD-0354-460F-A130-316A172680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36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9C5AD-0354-460F-A130-316A172680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04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9C5AD-0354-460F-A130-316A172680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43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9C5AD-0354-460F-A130-316A172680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85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B8B29C32-063C-4BAD-AD9D-BDC929EE26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1" t="29855" r="6526" b="16257"/>
          <a:stretch/>
        </p:blipFill>
        <p:spPr>
          <a:xfrm>
            <a:off x="1" y="1"/>
            <a:ext cx="12192000" cy="71247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36F3F83-4D70-4A73-9019-3B3519C0FF88}"/>
              </a:ext>
            </a:extLst>
          </p:cNvPr>
          <p:cNvSpPr/>
          <p:nvPr userDrawn="1"/>
        </p:nvSpPr>
        <p:spPr>
          <a:xfrm rot="2700000">
            <a:off x="3613584" y="-1314735"/>
            <a:ext cx="8753656" cy="8589650"/>
          </a:xfrm>
          <a:prstGeom prst="roundRect">
            <a:avLst>
              <a:gd name="adj" fmla="val 5033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4E7EFC-C625-410F-86B2-ED168572807F}"/>
              </a:ext>
            </a:extLst>
          </p:cNvPr>
          <p:cNvSpPr/>
          <p:nvPr userDrawn="1"/>
        </p:nvSpPr>
        <p:spPr>
          <a:xfrm rot="2700000">
            <a:off x="3827204" y="-1105117"/>
            <a:ext cx="8326416" cy="8170414"/>
          </a:xfrm>
          <a:prstGeom prst="roundRect">
            <a:avLst>
              <a:gd name="adj" fmla="val 503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graphics, drawing, room&#10;&#10;Description automatically generated">
            <a:extLst>
              <a:ext uri="{FF2B5EF4-FFF2-40B4-BE49-F238E27FC236}">
                <a16:creationId xmlns:a16="http://schemas.microsoft.com/office/drawing/2014/main" id="{46C27581-8245-43BA-9A44-16354E0087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296" y="846486"/>
            <a:ext cx="4062232" cy="200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64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LC Section Header">
    <p:bg>
      <p:bgPr>
        <a:blipFill dpi="0" rotWithShape="1">
          <a:blip r:embed="rId2">
            <a:alphaModFix amt="7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5FC71E-41DB-44F5-A4C5-26891D1E3561}"/>
              </a:ext>
            </a:extLst>
          </p:cNvPr>
          <p:cNvSpPr/>
          <p:nvPr userDrawn="1"/>
        </p:nvSpPr>
        <p:spPr>
          <a:xfrm rot="2700000">
            <a:off x="-242148" y="-1510972"/>
            <a:ext cx="9879944" cy="9879944"/>
          </a:xfrm>
          <a:prstGeom prst="roundRect">
            <a:avLst>
              <a:gd name="adj" fmla="val 503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76D419-4BA3-4E01-A45F-730643308828}"/>
              </a:ext>
            </a:extLst>
          </p:cNvPr>
          <p:cNvSpPr/>
          <p:nvPr userDrawn="1"/>
        </p:nvSpPr>
        <p:spPr>
          <a:xfrm rot="2700000">
            <a:off x="-1043" y="-1258876"/>
            <a:ext cx="9397734" cy="9397734"/>
          </a:xfrm>
          <a:prstGeom prst="roundRect">
            <a:avLst>
              <a:gd name="adj" fmla="val 503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37674" y="3043910"/>
            <a:ext cx="9052236" cy="792163"/>
          </a:xfrm>
        </p:spPr>
        <p:txBody>
          <a:bodyPr>
            <a:noAutofit/>
          </a:bodyPr>
          <a:lstStyle>
            <a:lvl1pPr marL="0" indent="0">
              <a:buNone/>
              <a:defRPr sz="4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Major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3306684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37AE9C-AA2A-48DB-A779-3C0C4B8F5662}"/>
              </a:ext>
            </a:extLst>
          </p:cNvPr>
          <p:cNvSpPr/>
          <p:nvPr userDrawn="1"/>
        </p:nvSpPr>
        <p:spPr>
          <a:xfrm>
            <a:off x="0" y="0"/>
            <a:ext cx="40277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20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6458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AC6482-95AD-4F42-AFA3-36938D8A5925}"/>
              </a:ext>
            </a:extLst>
          </p:cNvPr>
          <p:cNvGrpSpPr/>
          <p:nvPr userDrawn="1"/>
        </p:nvGrpSpPr>
        <p:grpSpPr>
          <a:xfrm>
            <a:off x="861855" y="6378477"/>
            <a:ext cx="2301998" cy="283442"/>
            <a:chOff x="861855" y="6378477"/>
            <a:chExt cx="2301998" cy="28344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D700462-5012-40CE-B233-6D80E5CFC6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253" y="6475746"/>
              <a:ext cx="1371600" cy="129902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EA0307D-8DA7-431A-A6BB-0C38192517D9}"/>
                </a:ext>
              </a:extLst>
            </p:cNvPr>
            <p:cNvGrpSpPr/>
            <p:nvPr userDrawn="1"/>
          </p:nvGrpSpPr>
          <p:grpSpPr>
            <a:xfrm>
              <a:off x="861855" y="6378477"/>
              <a:ext cx="833465" cy="283442"/>
              <a:chOff x="233205" y="6378477"/>
              <a:chExt cx="833465" cy="28344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9A8725B-5C20-4F15-8B20-58A60A54B55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205" y="6378477"/>
                <a:ext cx="743716" cy="278362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D7CA7B1-DD52-4865-A774-ECD58947CA3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6670" y="6378477"/>
                <a:ext cx="0" cy="283442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61896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37AE9C-AA2A-48DB-A779-3C0C4B8F5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24C054-1982-4D75-899E-D07005EFDE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55" y="6378477"/>
            <a:ext cx="753881" cy="2827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20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6458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3C2BB0-DACB-4939-BE92-DC4A12ED327D}"/>
              </a:ext>
            </a:extLst>
          </p:cNvPr>
          <p:cNvCxnSpPr>
            <a:cxnSpLocks/>
          </p:cNvCxnSpPr>
          <p:nvPr userDrawn="1"/>
        </p:nvCxnSpPr>
        <p:spPr>
          <a:xfrm>
            <a:off x="1695320" y="6378477"/>
            <a:ext cx="0" cy="283442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142FC6D-4141-49EF-A3A6-33C98D766F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53" y="6475746"/>
            <a:ext cx="1371600" cy="12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18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LC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20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6458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B0F6A5-DB95-4CC8-80D7-04081E4E6DB6}"/>
              </a:ext>
            </a:extLst>
          </p:cNvPr>
          <p:cNvCxnSpPr>
            <a:cxnSpLocks/>
          </p:cNvCxnSpPr>
          <p:nvPr userDrawn="1"/>
        </p:nvCxnSpPr>
        <p:spPr>
          <a:xfrm>
            <a:off x="323847" y="0"/>
            <a:ext cx="0" cy="6858000"/>
          </a:xfrm>
          <a:prstGeom prst="line">
            <a:avLst/>
          </a:prstGeom>
          <a:ln w="127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close up of a road&#10;&#10;Description automatically generated">
            <a:extLst>
              <a:ext uri="{FF2B5EF4-FFF2-40B4-BE49-F238E27FC236}">
                <a16:creationId xmlns:a16="http://schemas.microsoft.com/office/drawing/2014/main" id="{6CB91EB1-1BCD-4497-B76F-805A110304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8" r="57650"/>
          <a:stretch/>
        </p:blipFill>
        <p:spPr>
          <a:xfrm>
            <a:off x="0" y="0"/>
            <a:ext cx="297542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80AF59-E521-472B-B66D-85FA0E1F4698}"/>
              </a:ext>
            </a:extLst>
          </p:cNvPr>
          <p:cNvGrpSpPr/>
          <p:nvPr userDrawn="1"/>
        </p:nvGrpSpPr>
        <p:grpSpPr>
          <a:xfrm>
            <a:off x="861855" y="6378477"/>
            <a:ext cx="2301998" cy="283442"/>
            <a:chOff x="861855" y="6378477"/>
            <a:chExt cx="2301998" cy="28344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4574D29-AFAE-4647-B813-48BCFF0035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253" y="6475746"/>
              <a:ext cx="1371600" cy="129902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7D1C445-F8CB-4467-9642-6921F7BAB858}"/>
                </a:ext>
              </a:extLst>
            </p:cNvPr>
            <p:cNvGrpSpPr/>
            <p:nvPr userDrawn="1"/>
          </p:nvGrpSpPr>
          <p:grpSpPr>
            <a:xfrm>
              <a:off x="861855" y="6378477"/>
              <a:ext cx="833465" cy="283442"/>
              <a:chOff x="233205" y="6378477"/>
              <a:chExt cx="833465" cy="283442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7375CFB-6F18-49E7-968A-3D78126B635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205" y="6378477"/>
                <a:ext cx="743716" cy="278362"/>
              </a:xfrm>
              <a:prstGeom prst="rect">
                <a:avLst/>
              </a:prstGeom>
            </p:spPr>
          </p:pic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2D2793B-11ED-44DF-BBFD-D03C6FFDE34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6670" y="6378477"/>
                <a:ext cx="0" cy="283442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08322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t Section Header">
    <p:bg>
      <p:bgPr>
        <a:blipFill dpi="0" rotWithShape="1">
          <a:blip r:embed="rId2">
            <a:alphaModFix amt="7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5FC71E-41DB-44F5-A4C5-26891D1E3561}"/>
              </a:ext>
            </a:extLst>
          </p:cNvPr>
          <p:cNvSpPr/>
          <p:nvPr userDrawn="1"/>
        </p:nvSpPr>
        <p:spPr>
          <a:xfrm rot="2700000">
            <a:off x="-242148" y="-1510972"/>
            <a:ext cx="9879944" cy="9879944"/>
          </a:xfrm>
          <a:prstGeom prst="roundRect">
            <a:avLst>
              <a:gd name="adj" fmla="val 503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76D419-4BA3-4E01-A45F-730643308828}"/>
              </a:ext>
            </a:extLst>
          </p:cNvPr>
          <p:cNvSpPr/>
          <p:nvPr userDrawn="1"/>
        </p:nvSpPr>
        <p:spPr>
          <a:xfrm rot="2700000">
            <a:off x="-1043" y="-1258876"/>
            <a:ext cx="9397734" cy="9397734"/>
          </a:xfrm>
          <a:prstGeom prst="roundRect">
            <a:avLst>
              <a:gd name="adj" fmla="val 503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37674" y="3043910"/>
            <a:ext cx="9052236" cy="792163"/>
          </a:xfrm>
        </p:spPr>
        <p:txBody>
          <a:bodyPr>
            <a:noAutofit/>
          </a:bodyPr>
          <a:lstStyle>
            <a:lvl1pPr marL="0" indent="0">
              <a:buNone/>
              <a:defRPr sz="4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Major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3881726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or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20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6458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B0F6A5-DB95-4CC8-80D7-04081E4E6DB6}"/>
              </a:ext>
            </a:extLst>
          </p:cNvPr>
          <p:cNvCxnSpPr>
            <a:cxnSpLocks/>
          </p:cNvCxnSpPr>
          <p:nvPr userDrawn="1"/>
        </p:nvCxnSpPr>
        <p:spPr>
          <a:xfrm>
            <a:off x="323847" y="0"/>
            <a:ext cx="0" cy="6858000"/>
          </a:xfrm>
          <a:prstGeom prst="line">
            <a:avLst/>
          </a:prstGeom>
          <a:ln w="1270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unch of green bananas&#10;&#10;Description automatically generated">
            <a:extLst>
              <a:ext uri="{FF2B5EF4-FFF2-40B4-BE49-F238E27FC236}">
                <a16:creationId xmlns:a16="http://schemas.microsoft.com/office/drawing/2014/main" id="{6BF390E4-7916-4AE5-B185-48CB739AF0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1" r="14107"/>
          <a:stretch/>
        </p:blipFill>
        <p:spPr>
          <a:xfrm>
            <a:off x="-1361" y="0"/>
            <a:ext cx="269415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7A2C530-07C2-48C6-B8C2-251AE27BD511}"/>
              </a:ext>
            </a:extLst>
          </p:cNvPr>
          <p:cNvGrpSpPr/>
          <p:nvPr userDrawn="1"/>
        </p:nvGrpSpPr>
        <p:grpSpPr>
          <a:xfrm>
            <a:off x="861855" y="6378477"/>
            <a:ext cx="2301998" cy="283442"/>
            <a:chOff x="861855" y="6378477"/>
            <a:chExt cx="2301998" cy="28344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9597346-D05A-4CD1-B550-F5E21C00F5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253" y="6475746"/>
              <a:ext cx="1371600" cy="129902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0000A5F-D9FD-4111-8E69-D67A7CD64DE4}"/>
                </a:ext>
              </a:extLst>
            </p:cNvPr>
            <p:cNvGrpSpPr/>
            <p:nvPr userDrawn="1"/>
          </p:nvGrpSpPr>
          <p:grpSpPr>
            <a:xfrm>
              <a:off x="861855" y="6378477"/>
              <a:ext cx="833465" cy="283442"/>
              <a:chOff x="233205" y="6378477"/>
              <a:chExt cx="833465" cy="283442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CF4FFB0-D849-40FB-A191-236C5FE8DA6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205" y="6378477"/>
                <a:ext cx="743716" cy="278362"/>
              </a:xfrm>
              <a:prstGeom prst="rect">
                <a:avLst/>
              </a:prstGeom>
            </p:spPr>
          </p:pic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C36D18C-6376-4F30-9130-44B53C2C5A3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6670" y="6378477"/>
                <a:ext cx="0" cy="283442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11574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en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37AE9C-AA2A-48DB-A779-3C0C4B8F5662}"/>
              </a:ext>
            </a:extLst>
          </p:cNvPr>
          <p:cNvSpPr/>
          <p:nvPr userDrawn="1"/>
        </p:nvSpPr>
        <p:spPr>
          <a:xfrm>
            <a:off x="0" y="0"/>
            <a:ext cx="40277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20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6458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C3190D2-25D2-421B-9359-F7264D4BD8B0}"/>
              </a:ext>
            </a:extLst>
          </p:cNvPr>
          <p:cNvGrpSpPr/>
          <p:nvPr userDrawn="1"/>
        </p:nvGrpSpPr>
        <p:grpSpPr>
          <a:xfrm>
            <a:off x="861855" y="6378477"/>
            <a:ext cx="2301998" cy="283442"/>
            <a:chOff x="861855" y="6378477"/>
            <a:chExt cx="2301998" cy="28344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42E270-EB72-4555-A093-B170BD2959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253" y="6475746"/>
              <a:ext cx="1371600" cy="129902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E4F5F2-C738-40D4-A52E-46D4D4485114}"/>
                </a:ext>
              </a:extLst>
            </p:cNvPr>
            <p:cNvGrpSpPr/>
            <p:nvPr userDrawn="1"/>
          </p:nvGrpSpPr>
          <p:grpSpPr>
            <a:xfrm>
              <a:off x="861855" y="6378477"/>
              <a:ext cx="833465" cy="283442"/>
              <a:chOff x="233205" y="6378477"/>
              <a:chExt cx="833465" cy="283442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1D1706F-F04E-48CD-B3C6-A5DCEBBF511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205" y="6378477"/>
                <a:ext cx="743716" cy="27836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32EB7BE-D5CE-4D5A-AA3B-DEB7B03CB58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6670" y="6378477"/>
                <a:ext cx="0" cy="283442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67663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e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37AE9C-AA2A-48DB-A779-3C0C4B8F5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2082DE-F37F-4D91-883F-8A8FCA7DFF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53" y="6475746"/>
            <a:ext cx="1371600" cy="1299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24C054-1982-4D75-899E-D07005EFDE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55" y="6378477"/>
            <a:ext cx="753881" cy="2827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20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6458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CA558F-0D57-4EC4-83BF-450CE869E978}"/>
              </a:ext>
            </a:extLst>
          </p:cNvPr>
          <p:cNvCxnSpPr>
            <a:cxnSpLocks/>
          </p:cNvCxnSpPr>
          <p:nvPr userDrawn="1"/>
        </p:nvCxnSpPr>
        <p:spPr>
          <a:xfrm>
            <a:off x="1695320" y="6378477"/>
            <a:ext cx="0" cy="283442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584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ncy Faded Backgr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99AC3-DAB6-4938-AE74-3CDD07323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2C3A1250-6618-4BE7-99E6-B9D7756E37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3547"/>
            <a:ext cx="12192000" cy="3144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C215E5-D9B6-470C-A534-57E22BDD61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57" y="6367099"/>
            <a:ext cx="777535" cy="31101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49E657-EA9C-46DC-9831-7223563BF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6458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75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FAED2AE-421A-475B-A85A-2F432E159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6458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A911F4-6DEB-4B4A-90CB-A7D1BE447A52}"/>
              </a:ext>
            </a:extLst>
          </p:cNvPr>
          <p:cNvGrpSpPr/>
          <p:nvPr userDrawn="1"/>
        </p:nvGrpSpPr>
        <p:grpSpPr>
          <a:xfrm>
            <a:off x="861855" y="6378477"/>
            <a:ext cx="2301998" cy="283442"/>
            <a:chOff x="861855" y="6378477"/>
            <a:chExt cx="2301998" cy="28344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91D0EC7-FDCD-49DE-BB1D-FB40AFB4F2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253" y="6475746"/>
              <a:ext cx="1371600" cy="12990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9ED58C6-6A08-4F85-9DB1-5A3DEA2396B8}"/>
                </a:ext>
              </a:extLst>
            </p:cNvPr>
            <p:cNvGrpSpPr/>
            <p:nvPr userDrawn="1"/>
          </p:nvGrpSpPr>
          <p:grpSpPr>
            <a:xfrm>
              <a:off x="861855" y="6378477"/>
              <a:ext cx="833465" cy="283442"/>
              <a:chOff x="233205" y="6378477"/>
              <a:chExt cx="833465" cy="28344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6110D34-E130-41DB-B4A2-B4E0DFE9C82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205" y="6378477"/>
                <a:ext cx="743716" cy="278362"/>
              </a:xfrm>
              <a:prstGeom prst="rect">
                <a:avLst/>
              </a:prstGeom>
            </p:spPr>
          </p:pic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6FDB07E-B001-4440-A369-AB907E0E68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6670" y="6378477"/>
                <a:ext cx="0" cy="283442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48115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20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6458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532B27-5561-42FD-901E-E5119A58E515}"/>
              </a:ext>
            </a:extLst>
          </p:cNvPr>
          <p:cNvGrpSpPr/>
          <p:nvPr userDrawn="1"/>
        </p:nvGrpSpPr>
        <p:grpSpPr>
          <a:xfrm>
            <a:off x="861855" y="6378477"/>
            <a:ext cx="2301998" cy="283442"/>
            <a:chOff x="861855" y="6378477"/>
            <a:chExt cx="2301998" cy="2834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D5C413-B8ED-4F07-ADE7-3F4B7A6795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253" y="6475746"/>
              <a:ext cx="1371600" cy="12990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C2143B5-13C3-43AB-9A94-274CB6273015}"/>
                </a:ext>
              </a:extLst>
            </p:cNvPr>
            <p:cNvGrpSpPr/>
            <p:nvPr userDrawn="1"/>
          </p:nvGrpSpPr>
          <p:grpSpPr>
            <a:xfrm>
              <a:off x="861855" y="6378477"/>
              <a:ext cx="833465" cy="283442"/>
              <a:chOff x="233205" y="6378477"/>
              <a:chExt cx="833465" cy="28344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FB7DC01B-F167-4D73-B987-BA8F469053B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205" y="6378477"/>
                <a:ext cx="743716" cy="278362"/>
              </a:xfrm>
              <a:prstGeom prst="rect">
                <a:avLst/>
              </a:prstGeom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DFF9804-BC94-4E05-A6A8-92C231A291E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6670" y="6378477"/>
                <a:ext cx="0" cy="283442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04291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C00872A-BFC2-4CEE-8675-763E41363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6458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92F1F3-068F-406C-BCBD-54A269D8FDB1}"/>
              </a:ext>
            </a:extLst>
          </p:cNvPr>
          <p:cNvGrpSpPr/>
          <p:nvPr userDrawn="1"/>
        </p:nvGrpSpPr>
        <p:grpSpPr>
          <a:xfrm>
            <a:off x="861855" y="6378477"/>
            <a:ext cx="2301998" cy="283442"/>
            <a:chOff x="861855" y="6378477"/>
            <a:chExt cx="2301998" cy="28344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A773C9E-C571-4B66-BB6F-1985050E4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253" y="6475746"/>
              <a:ext cx="1371600" cy="129902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6201E68-690E-4DE9-9A2C-8FF9709648C0}"/>
                </a:ext>
              </a:extLst>
            </p:cNvPr>
            <p:cNvGrpSpPr/>
            <p:nvPr userDrawn="1"/>
          </p:nvGrpSpPr>
          <p:grpSpPr>
            <a:xfrm>
              <a:off x="861855" y="6378477"/>
              <a:ext cx="833465" cy="283442"/>
              <a:chOff x="233205" y="6378477"/>
              <a:chExt cx="833465" cy="28344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767E1DE-B9A4-4804-9DB9-CE287DA22A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205" y="6378477"/>
                <a:ext cx="743716" cy="278362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195CA3C-59D6-4110-982E-7B162EBF23A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6670" y="6378477"/>
                <a:ext cx="0" cy="283442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77175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1CF14-3D4B-4A8F-AF11-19D832AE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6458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CE964C-24F4-4B35-B508-7E980BAA7A81}"/>
              </a:ext>
            </a:extLst>
          </p:cNvPr>
          <p:cNvGrpSpPr/>
          <p:nvPr userDrawn="1"/>
        </p:nvGrpSpPr>
        <p:grpSpPr>
          <a:xfrm>
            <a:off x="861855" y="6378477"/>
            <a:ext cx="2301998" cy="283442"/>
            <a:chOff x="861855" y="6378477"/>
            <a:chExt cx="2301998" cy="28344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260F59-18B9-41E0-9BD8-42AC4932A9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253" y="6475746"/>
              <a:ext cx="1371600" cy="129902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C617370-9C0C-41F3-AD2B-7DBED06CE12D}"/>
                </a:ext>
              </a:extLst>
            </p:cNvPr>
            <p:cNvGrpSpPr/>
            <p:nvPr userDrawn="1"/>
          </p:nvGrpSpPr>
          <p:grpSpPr>
            <a:xfrm>
              <a:off x="861855" y="6378477"/>
              <a:ext cx="833465" cy="283442"/>
              <a:chOff x="233205" y="6378477"/>
              <a:chExt cx="833465" cy="28344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D01B06C-EA90-4142-9175-445A22726E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205" y="6378477"/>
                <a:ext cx="743716" cy="278362"/>
              </a:xfrm>
              <a:prstGeom prst="rect">
                <a:avLst/>
              </a:prstGeom>
            </p:spPr>
          </p:pic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698C20A-5DAB-4B4A-AAE4-F6191FC657D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6670" y="6378477"/>
                <a:ext cx="0" cy="283442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203331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CB5B5FF-7879-4326-8168-B8355E1BA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6458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0627B1-5467-4EF2-9770-13DF3A9A2247}"/>
              </a:ext>
            </a:extLst>
          </p:cNvPr>
          <p:cNvGrpSpPr/>
          <p:nvPr userDrawn="1"/>
        </p:nvGrpSpPr>
        <p:grpSpPr>
          <a:xfrm>
            <a:off x="861855" y="6378477"/>
            <a:ext cx="2301998" cy="283442"/>
            <a:chOff x="861855" y="6378477"/>
            <a:chExt cx="2301998" cy="28344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F523455-AA78-49E5-B2C6-8A34ABA247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253" y="6475746"/>
              <a:ext cx="1371600" cy="129902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DD1614B-19B3-4BA0-9835-688660DF109D}"/>
                </a:ext>
              </a:extLst>
            </p:cNvPr>
            <p:cNvGrpSpPr/>
            <p:nvPr userDrawn="1"/>
          </p:nvGrpSpPr>
          <p:grpSpPr>
            <a:xfrm>
              <a:off x="861855" y="6378477"/>
              <a:ext cx="833465" cy="283442"/>
              <a:chOff x="233205" y="6378477"/>
              <a:chExt cx="833465" cy="28344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B99A3CC-3C2A-4EBE-9F7D-BAA7E0F88E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205" y="6378477"/>
                <a:ext cx="743716" cy="278362"/>
              </a:xfrm>
              <a:prstGeom prst="rect">
                <a:avLst/>
              </a:prstGeom>
            </p:spPr>
          </p:pic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A71B96E-6F37-4B3A-A6AF-A97D8B32A2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6670" y="6378477"/>
                <a:ext cx="0" cy="283442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33684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89B0768-CD01-4700-A7D0-09CBF9C6B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6458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E641EBB-F4EE-4AC0-BA34-932FC6B508F6}"/>
              </a:ext>
            </a:extLst>
          </p:cNvPr>
          <p:cNvGrpSpPr/>
          <p:nvPr userDrawn="1"/>
        </p:nvGrpSpPr>
        <p:grpSpPr>
          <a:xfrm>
            <a:off x="861855" y="6378477"/>
            <a:ext cx="2301998" cy="283442"/>
            <a:chOff x="861855" y="6378477"/>
            <a:chExt cx="2301998" cy="28344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635A87B-4621-4585-BD1C-D220E79CCB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253" y="6475746"/>
              <a:ext cx="1371600" cy="129902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126DA6D-019D-4879-B47D-BD519DD68341}"/>
                </a:ext>
              </a:extLst>
            </p:cNvPr>
            <p:cNvGrpSpPr/>
            <p:nvPr userDrawn="1"/>
          </p:nvGrpSpPr>
          <p:grpSpPr>
            <a:xfrm>
              <a:off x="861855" y="6378477"/>
              <a:ext cx="833465" cy="283442"/>
              <a:chOff x="233205" y="6378477"/>
              <a:chExt cx="833465" cy="28344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09161B5-AAF0-4172-8ACF-2EBF6910BA1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205" y="6378477"/>
                <a:ext cx="743716" cy="278362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C0007AF-AF78-4CC6-B6A9-CBADA23E66D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6670" y="6378477"/>
                <a:ext cx="0" cy="283442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211807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FCFE5D9-EC24-45B3-AFDB-8AC92195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6458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9B4F00-D577-44F8-BDCF-6B3EC645940C}"/>
              </a:ext>
            </a:extLst>
          </p:cNvPr>
          <p:cNvGrpSpPr/>
          <p:nvPr userDrawn="1"/>
        </p:nvGrpSpPr>
        <p:grpSpPr>
          <a:xfrm>
            <a:off x="861855" y="6378477"/>
            <a:ext cx="2301998" cy="283442"/>
            <a:chOff x="861855" y="6378477"/>
            <a:chExt cx="2301998" cy="28344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6F9C568-28E8-4F3F-8624-47F02B2D16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253" y="6475746"/>
              <a:ext cx="1371600" cy="129902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AB69936-CFE8-4525-A36D-CBDF93E7C25F}"/>
                </a:ext>
              </a:extLst>
            </p:cNvPr>
            <p:cNvGrpSpPr/>
            <p:nvPr userDrawn="1"/>
          </p:nvGrpSpPr>
          <p:grpSpPr>
            <a:xfrm>
              <a:off x="861855" y="6378477"/>
              <a:ext cx="833465" cy="283442"/>
              <a:chOff x="233205" y="6378477"/>
              <a:chExt cx="833465" cy="28344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E4CCE47-B8CD-4CF9-8ABC-6BE9A6D094C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205" y="6378477"/>
                <a:ext cx="743716" cy="278362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B073C2D-8D0E-4E97-99ED-16E291A2834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6670" y="6378477"/>
                <a:ext cx="0" cy="283442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04463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DE713F-5946-40E6-A316-625F838A0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6458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3D7F4F-12BF-4937-B5F3-454D9D772D87}"/>
              </a:ext>
            </a:extLst>
          </p:cNvPr>
          <p:cNvGrpSpPr/>
          <p:nvPr userDrawn="1"/>
        </p:nvGrpSpPr>
        <p:grpSpPr>
          <a:xfrm>
            <a:off x="861855" y="6378477"/>
            <a:ext cx="2301998" cy="283442"/>
            <a:chOff x="861855" y="6378477"/>
            <a:chExt cx="2301998" cy="28344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243F33-1D6D-420B-AF93-A462403321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253" y="6475746"/>
              <a:ext cx="1371600" cy="129902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6279A5C-48E0-410A-9BB7-39B9ECC1E9BE}"/>
                </a:ext>
              </a:extLst>
            </p:cNvPr>
            <p:cNvGrpSpPr/>
            <p:nvPr userDrawn="1"/>
          </p:nvGrpSpPr>
          <p:grpSpPr>
            <a:xfrm>
              <a:off x="861855" y="6378477"/>
              <a:ext cx="833465" cy="283442"/>
              <a:chOff x="233205" y="6378477"/>
              <a:chExt cx="833465" cy="283442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B1ABB54-3699-4E41-9253-51AA080D5E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205" y="6378477"/>
                <a:ext cx="743716" cy="278362"/>
              </a:xfrm>
              <a:prstGeom prst="rect">
                <a:avLst/>
              </a:prstGeom>
            </p:spPr>
          </p:pic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D17469D-08F2-40F9-9C16-AFE1F113676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6670" y="6378477"/>
                <a:ext cx="0" cy="283442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46236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648F19C-AAA5-4E25-9230-D8BC9A97D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6458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932811-A2E3-4DF9-A9B6-9F677415087A}"/>
              </a:ext>
            </a:extLst>
          </p:cNvPr>
          <p:cNvGrpSpPr/>
          <p:nvPr userDrawn="1"/>
        </p:nvGrpSpPr>
        <p:grpSpPr>
          <a:xfrm>
            <a:off x="861855" y="6378477"/>
            <a:ext cx="2301998" cy="283442"/>
            <a:chOff x="861855" y="6378477"/>
            <a:chExt cx="2301998" cy="28344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248B0C-5E9F-4EF4-9B37-2D082E36BB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253" y="6475746"/>
              <a:ext cx="1371600" cy="129902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9D4729-C887-4FC6-A3AB-225203B42241}"/>
                </a:ext>
              </a:extLst>
            </p:cNvPr>
            <p:cNvGrpSpPr/>
            <p:nvPr userDrawn="1"/>
          </p:nvGrpSpPr>
          <p:grpSpPr>
            <a:xfrm>
              <a:off x="861855" y="6378477"/>
              <a:ext cx="833465" cy="283442"/>
              <a:chOff x="233205" y="6378477"/>
              <a:chExt cx="833465" cy="283442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7F907B3-DA3C-446C-A878-98CA4D9C5EE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205" y="6378477"/>
                <a:ext cx="743716" cy="278362"/>
              </a:xfrm>
              <a:prstGeom prst="rect">
                <a:avLst/>
              </a:prstGeom>
            </p:spPr>
          </p:pic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4C52EA7-D311-466E-8B3B-B746ACFD43C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6670" y="6378477"/>
                <a:ext cx="0" cy="283442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24504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ection Header">
    <p:bg>
      <p:bgPr>
        <a:blipFill dpi="0" rotWithShape="1">
          <a:blip r:embed="rId2">
            <a:alphaModFix amt="75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5FC71E-41DB-44F5-A4C5-26891D1E3561}"/>
              </a:ext>
            </a:extLst>
          </p:cNvPr>
          <p:cNvSpPr/>
          <p:nvPr userDrawn="1"/>
        </p:nvSpPr>
        <p:spPr>
          <a:xfrm rot="2700000">
            <a:off x="-242148" y="-1510972"/>
            <a:ext cx="9879944" cy="9879944"/>
          </a:xfrm>
          <a:prstGeom prst="roundRect">
            <a:avLst>
              <a:gd name="adj" fmla="val 503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76D419-4BA3-4E01-A45F-730643308828}"/>
              </a:ext>
            </a:extLst>
          </p:cNvPr>
          <p:cNvSpPr/>
          <p:nvPr userDrawn="1"/>
        </p:nvSpPr>
        <p:spPr>
          <a:xfrm rot="2700000">
            <a:off x="-1043" y="-1258876"/>
            <a:ext cx="9397734" cy="9397734"/>
          </a:xfrm>
          <a:prstGeom prst="roundRect">
            <a:avLst>
              <a:gd name="adj" fmla="val 503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37674" y="3043910"/>
            <a:ext cx="9052236" cy="792163"/>
          </a:xfrm>
        </p:spPr>
        <p:txBody>
          <a:bodyPr>
            <a:noAutofit/>
          </a:bodyPr>
          <a:lstStyle>
            <a:lvl1pPr marL="0" indent="0">
              <a:buNone/>
              <a:defRPr sz="4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Major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2543486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y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37AE9C-AA2A-48DB-A779-3C0C4B8F5662}"/>
              </a:ext>
            </a:extLst>
          </p:cNvPr>
          <p:cNvSpPr/>
          <p:nvPr userDrawn="1"/>
        </p:nvSpPr>
        <p:spPr>
          <a:xfrm>
            <a:off x="0" y="0"/>
            <a:ext cx="40277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20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6458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A61AA0-505E-4F20-A732-FFEB02478C4E}"/>
              </a:ext>
            </a:extLst>
          </p:cNvPr>
          <p:cNvGrpSpPr/>
          <p:nvPr userDrawn="1"/>
        </p:nvGrpSpPr>
        <p:grpSpPr>
          <a:xfrm>
            <a:off x="861855" y="6378477"/>
            <a:ext cx="2301998" cy="283442"/>
            <a:chOff x="861855" y="6378477"/>
            <a:chExt cx="2301998" cy="28344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194C540-3B97-4C84-BC6E-D606AAB645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253" y="6475746"/>
              <a:ext cx="1371600" cy="129902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72CF9D3-5692-4B77-88E2-83EEA4CDD977}"/>
                </a:ext>
              </a:extLst>
            </p:cNvPr>
            <p:cNvGrpSpPr/>
            <p:nvPr userDrawn="1"/>
          </p:nvGrpSpPr>
          <p:grpSpPr>
            <a:xfrm>
              <a:off x="861855" y="6378477"/>
              <a:ext cx="833465" cy="283442"/>
              <a:chOff x="233205" y="6378477"/>
              <a:chExt cx="833465" cy="28344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41B3C3A-B08C-436F-A014-2917223A76D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205" y="6378477"/>
                <a:ext cx="743716" cy="278362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1AAFFDC-2BB4-4195-82B3-B556229112A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6670" y="6378477"/>
                <a:ext cx="0" cy="283442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20863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37AE9C-AA2A-48DB-A779-3C0C4B8F5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F5A977-425D-429C-A1A1-4ACC3D4BAC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402" y="6474587"/>
            <a:ext cx="1371600" cy="1299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Aft>
                <a:spcPts val="600"/>
              </a:spcAft>
              <a:defRPr sz="2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20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6458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7DC01B-F167-4D73-B987-BA8F46905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55" y="6378477"/>
            <a:ext cx="743716" cy="27836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69FD92-09F6-44FA-9D5F-6BAA654B8CDA}"/>
              </a:ext>
            </a:extLst>
          </p:cNvPr>
          <p:cNvCxnSpPr>
            <a:cxnSpLocks/>
          </p:cNvCxnSpPr>
          <p:nvPr userDrawn="1"/>
        </p:nvCxnSpPr>
        <p:spPr>
          <a:xfrm>
            <a:off x="1695320" y="6378477"/>
            <a:ext cx="0" cy="283442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020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SL Section Header">
    <p:bg>
      <p:bgPr>
        <a:blipFill dpi="0" rotWithShape="1">
          <a:blip r:embed="rId2">
            <a:alphaModFix amt="7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5FC71E-41DB-44F5-A4C5-26891D1E3561}"/>
              </a:ext>
            </a:extLst>
          </p:cNvPr>
          <p:cNvSpPr/>
          <p:nvPr userDrawn="1"/>
        </p:nvSpPr>
        <p:spPr>
          <a:xfrm rot="2700000">
            <a:off x="-242148" y="-1510972"/>
            <a:ext cx="9879944" cy="9879944"/>
          </a:xfrm>
          <a:prstGeom prst="roundRect">
            <a:avLst>
              <a:gd name="adj" fmla="val 503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76D419-4BA3-4E01-A45F-730643308828}"/>
              </a:ext>
            </a:extLst>
          </p:cNvPr>
          <p:cNvSpPr/>
          <p:nvPr userDrawn="1"/>
        </p:nvSpPr>
        <p:spPr>
          <a:xfrm rot="2700000">
            <a:off x="-1043" y="-1258876"/>
            <a:ext cx="9397734" cy="9397734"/>
          </a:xfrm>
          <a:prstGeom prst="roundRect">
            <a:avLst>
              <a:gd name="adj" fmla="val 503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37674" y="3043910"/>
            <a:ext cx="9052236" cy="792163"/>
          </a:xfrm>
        </p:spPr>
        <p:txBody>
          <a:bodyPr>
            <a:noAutofit/>
          </a:bodyPr>
          <a:lstStyle>
            <a:lvl1pPr marL="0" indent="0">
              <a:buNone/>
              <a:defRPr sz="4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Major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883399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ellow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37AE9C-AA2A-48DB-A779-3C0C4B8F5662}"/>
              </a:ext>
            </a:extLst>
          </p:cNvPr>
          <p:cNvSpPr/>
          <p:nvPr userDrawn="1"/>
        </p:nvSpPr>
        <p:spPr>
          <a:xfrm>
            <a:off x="0" y="0"/>
            <a:ext cx="40277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20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6458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7D2A73-024E-42A1-A24D-82863E14AD0C}"/>
              </a:ext>
            </a:extLst>
          </p:cNvPr>
          <p:cNvGrpSpPr/>
          <p:nvPr userDrawn="1"/>
        </p:nvGrpSpPr>
        <p:grpSpPr>
          <a:xfrm>
            <a:off x="861855" y="6378477"/>
            <a:ext cx="2301998" cy="283442"/>
            <a:chOff x="861855" y="6378477"/>
            <a:chExt cx="2301998" cy="28344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97963F-6EE8-4A57-95BA-293CC5678E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253" y="6475746"/>
              <a:ext cx="1371600" cy="129902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AA3653-ACF8-430D-83FC-E678EAB6D610}"/>
                </a:ext>
              </a:extLst>
            </p:cNvPr>
            <p:cNvGrpSpPr/>
            <p:nvPr userDrawn="1"/>
          </p:nvGrpSpPr>
          <p:grpSpPr>
            <a:xfrm>
              <a:off x="861855" y="6378477"/>
              <a:ext cx="833465" cy="283442"/>
              <a:chOff x="233205" y="6378477"/>
              <a:chExt cx="833465" cy="28344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B8C10A1-EDF2-4571-93A0-301E16E6DE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205" y="6378477"/>
                <a:ext cx="743716" cy="278362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C271454-8AB4-42C8-9849-3AD1183549D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6670" y="6378477"/>
                <a:ext cx="0" cy="283442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164953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ellow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37AE9C-AA2A-48DB-A779-3C0C4B8F5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24C054-1982-4D75-899E-D07005EFDE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55" y="6378477"/>
            <a:ext cx="753881" cy="2827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20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6458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7DBCE6-DE3A-4D2B-8978-CBDBDE6BB8D0}"/>
              </a:ext>
            </a:extLst>
          </p:cNvPr>
          <p:cNvCxnSpPr>
            <a:cxnSpLocks/>
          </p:cNvCxnSpPr>
          <p:nvPr userDrawn="1"/>
        </p:nvCxnSpPr>
        <p:spPr>
          <a:xfrm>
            <a:off x="1695320" y="6378477"/>
            <a:ext cx="0" cy="283442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28BB0E0-3265-4702-853B-8CB1235631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53" y="6475746"/>
            <a:ext cx="1371600" cy="12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9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SL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20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6458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B0F6A5-DB95-4CC8-80D7-04081E4E6DB6}"/>
              </a:ext>
            </a:extLst>
          </p:cNvPr>
          <p:cNvCxnSpPr>
            <a:cxnSpLocks/>
          </p:cNvCxnSpPr>
          <p:nvPr userDrawn="1"/>
        </p:nvCxnSpPr>
        <p:spPr>
          <a:xfrm>
            <a:off x="323847" y="0"/>
            <a:ext cx="0" cy="6858000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circuit board&#10;&#10;Description automatically generated">
            <a:extLst>
              <a:ext uri="{FF2B5EF4-FFF2-40B4-BE49-F238E27FC236}">
                <a16:creationId xmlns:a16="http://schemas.microsoft.com/office/drawing/2014/main" id="{B2980BB2-0752-4AF6-A538-C887C411CA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7" r="63105"/>
          <a:stretch/>
        </p:blipFill>
        <p:spPr>
          <a:xfrm>
            <a:off x="-1" y="0"/>
            <a:ext cx="269417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ADBD330-FC05-457F-A193-7A183353CFEC}"/>
              </a:ext>
            </a:extLst>
          </p:cNvPr>
          <p:cNvGrpSpPr/>
          <p:nvPr userDrawn="1"/>
        </p:nvGrpSpPr>
        <p:grpSpPr>
          <a:xfrm>
            <a:off x="861855" y="6378477"/>
            <a:ext cx="2301998" cy="283442"/>
            <a:chOff x="861855" y="6378477"/>
            <a:chExt cx="2301998" cy="28344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517D787-43AA-4C23-A83C-1C164ADDFA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253" y="6475746"/>
              <a:ext cx="1371600" cy="129902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F649194-930C-4415-A46E-11FE79231996}"/>
                </a:ext>
              </a:extLst>
            </p:cNvPr>
            <p:cNvGrpSpPr/>
            <p:nvPr userDrawn="1"/>
          </p:nvGrpSpPr>
          <p:grpSpPr>
            <a:xfrm>
              <a:off x="861855" y="6378477"/>
              <a:ext cx="833465" cy="283442"/>
              <a:chOff x="233205" y="6378477"/>
              <a:chExt cx="833465" cy="28344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89D1CF0-3D0E-418D-B718-DA1023176EB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205" y="6378477"/>
                <a:ext cx="743716" cy="278362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20B25F7-6AC8-46CC-930D-ACD5C969E3B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6670" y="6378477"/>
                <a:ext cx="0" cy="283442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16431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80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64" r:id="rId2"/>
    <p:sldLayoutId id="2147483769" r:id="rId3"/>
    <p:sldLayoutId id="2147483763" r:id="rId4"/>
    <p:sldLayoutId id="2147483765" r:id="rId5"/>
    <p:sldLayoutId id="2147483747" r:id="rId6"/>
    <p:sldLayoutId id="2147483758" r:id="rId7"/>
    <p:sldLayoutId id="2147483766" r:id="rId8"/>
    <p:sldLayoutId id="2147483746" r:id="rId9"/>
    <p:sldLayoutId id="2147483762" r:id="rId10"/>
    <p:sldLayoutId id="2147483760" r:id="rId11"/>
    <p:sldLayoutId id="2147483767" r:id="rId12"/>
    <p:sldLayoutId id="2147483756" r:id="rId13"/>
    <p:sldLayoutId id="2147483761" r:id="rId14"/>
    <p:sldLayoutId id="2147483757" r:id="rId15"/>
    <p:sldLayoutId id="2147483759" r:id="rId16"/>
    <p:sldLayoutId id="2147483768" r:id="rId17"/>
    <p:sldLayoutId id="2147483770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Verdana" panose="020B060403050404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esignlights.org/news-events/events/horticultural-webinar-wednesdays/" TargetMode="Externa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Horticulture@DesignLights.or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lights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891756" y="5719097"/>
            <a:ext cx="4408488" cy="719137"/>
          </a:xfrm>
        </p:spPr>
        <p:txBody>
          <a:bodyPr/>
          <a:lstStyle/>
          <a:p>
            <a:r>
              <a:rPr lang="en-US"/>
              <a:t>Date</a:t>
            </a:r>
            <a:endParaRPr lang="en-US" dirty="0"/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590FF852-5EA1-4F03-9132-9E5002A3F558}"/>
              </a:ext>
            </a:extLst>
          </p:cNvPr>
          <p:cNvSpPr txBox="1">
            <a:spLocks/>
          </p:cNvSpPr>
          <p:nvPr/>
        </p:nvSpPr>
        <p:spPr>
          <a:xfrm>
            <a:off x="4815570" y="3512456"/>
            <a:ext cx="6369538" cy="1432327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Horticultural Lighting V2.0</a:t>
            </a:r>
          </a:p>
          <a:p>
            <a:r>
              <a:rPr lang="en-US" dirty="0"/>
              <a:t>Final Requirements</a:t>
            </a:r>
          </a:p>
          <a:p>
            <a:r>
              <a:rPr lang="en-US" sz="2900" b="0" i="1" dirty="0"/>
              <a:t>Effective Date: March 31, 2021</a:t>
            </a:r>
          </a:p>
        </p:txBody>
      </p:sp>
      <p:sp>
        <p:nvSpPr>
          <p:cNvPr id="5" name="Text Placeholder 27">
            <a:extLst>
              <a:ext uri="{FF2B5EF4-FFF2-40B4-BE49-F238E27FC236}">
                <a16:creationId xmlns:a16="http://schemas.microsoft.com/office/drawing/2014/main" id="{ADB62B7E-517A-4DD0-8274-10C94A786BA4}"/>
              </a:ext>
            </a:extLst>
          </p:cNvPr>
          <p:cNvSpPr txBox="1">
            <a:spLocks/>
          </p:cNvSpPr>
          <p:nvPr/>
        </p:nvSpPr>
        <p:spPr>
          <a:xfrm>
            <a:off x="5796095" y="5431946"/>
            <a:ext cx="4408488" cy="7191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September 17, 2020</a:t>
            </a:r>
          </a:p>
        </p:txBody>
      </p:sp>
    </p:spTree>
    <p:extLst>
      <p:ext uri="{BB962C8B-B14F-4D97-AF65-F5344CB8AC3E}">
        <p14:creationId xmlns:p14="http://schemas.microsoft.com/office/powerpoint/2010/main" val="1065343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F43463-385E-4F07-8A49-B3917C2BBE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Revisions to the </a:t>
            </a:r>
            <a:r>
              <a:rPr lang="en-US" dirty="0" err="1"/>
              <a:t>Hort</a:t>
            </a:r>
            <a:r>
              <a:rPr lang="en-US" dirty="0"/>
              <a:t> Technical Requirements</a:t>
            </a:r>
          </a:p>
        </p:txBody>
      </p:sp>
    </p:spTree>
    <p:extLst>
      <p:ext uri="{BB962C8B-B14F-4D97-AF65-F5344CB8AC3E}">
        <p14:creationId xmlns:p14="http://schemas.microsoft.com/office/powerpoint/2010/main" val="2572078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26442-D077-442B-8E14-F165C5088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Aligning with ASABE S640 Abbreviations and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A1DAA-1BB1-4FB7-89FC-47C0DC28D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9314" y="3103865"/>
            <a:ext cx="3435144" cy="14054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b="1" dirty="0"/>
              <a:t>ANSI/ASABE S640</a:t>
            </a:r>
            <a:r>
              <a:rPr lang="en-US" sz="1800" dirty="0"/>
              <a:t>: Quantities and Units of Electromagnetic Radiation for Plants (Photosynthetic Organisms)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FEF5D-10B4-4D02-8632-A90A69611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E9D6-2AEA-4830-9DC0-68870D768C4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18E65-0AA0-4BD3-BEC6-B81F1172D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75" y="1415872"/>
            <a:ext cx="7367114" cy="47813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FFDE6D-9A5E-45DF-974C-3A15DD9D5715}"/>
              </a:ext>
            </a:extLst>
          </p:cNvPr>
          <p:cNvSpPr/>
          <p:nvPr/>
        </p:nvSpPr>
        <p:spPr>
          <a:xfrm>
            <a:off x="1633911" y="2417682"/>
            <a:ext cx="1034143" cy="522514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0CD1C3-751F-4CD0-8D78-BD3D8BBC9E8B}"/>
              </a:ext>
            </a:extLst>
          </p:cNvPr>
          <p:cNvSpPr/>
          <p:nvPr/>
        </p:nvSpPr>
        <p:spPr>
          <a:xfrm>
            <a:off x="1624079" y="3498175"/>
            <a:ext cx="1034143" cy="522514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7D378E-B29B-4289-805A-BAE16A60D643}"/>
              </a:ext>
            </a:extLst>
          </p:cNvPr>
          <p:cNvSpPr/>
          <p:nvPr/>
        </p:nvSpPr>
        <p:spPr>
          <a:xfrm>
            <a:off x="1528838" y="5625913"/>
            <a:ext cx="1251313" cy="522514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41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CBB55C-0F76-41F8-A7DD-2FFEF6CEE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480" y="1508594"/>
            <a:ext cx="8939035" cy="19204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C26442-D077-442B-8E14-F165C5088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 Efficacy Threshold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A1DAA-1BB1-4FB7-89FC-47C0DC28D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307" y="3807540"/>
            <a:ext cx="9907383" cy="161479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Draft 1 proposed PPE increased to ≥ 2.10 µmol × J-1</a:t>
            </a:r>
          </a:p>
          <a:p>
            <a:pPr lvl="1"/>
            <a:r>
              <a:rPr lang="en-US" dirty="0"/>
              <a:t>However, after receiving comments on Draft 1 and performing additional research / outreach, we have decided to maintain current efficacy threshold</a:t>
            </a:r>
          </a:p>
          <a:p>
            <a:pPr lvl="1"/>
            <a:r>
              <a:rPr lang="en-US" dirty="0"/>
              <a:t>DLC’s -5% tolerance on efficacy has not changed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FEF5D-10B4-4D02-8632-A90A69611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E9D6-2AEA-4830-9DC0-68870D768C4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860638-E060-4850-AF4C-06741822C2AB}"/>
              </a:ext>
            </a:extLst>
          </p:cNvPr>
          <p:cNvSpPr/>
          <p:nvPr/>
        </p:nvSpPr>
        <p:spPr>
          <a:xfrm>
            <a:off x="4386941" y="2625918"/>
            <a:ext cx="1491343" cy="317099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6B5CF27-7ECA-4FB0-830E-2BBEF6586787}"/>
              </a:ext>
            </a:extLst>
          </p:cNvPr>
          <p:cNvCxnSpPr/>
          <p:nvPr/>
        </p:nvCxnSpPr>
        <p:spPr>
          <a:xfrm>
            <a:off x="6379028" y="4012191"/>
            <a:ext cx="229688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6B326F6-FBF1-418A-9E86-6FF6643EEFF5}"/>
              </a:ext>
            </a:extLst>
          </p:cNvPr>
          <p:cNvSpPr/>
          <p:nvPr/>
        </p:nvSpPr>
        <p:spPr>
          <a:xfrm>
            <a:off x="2241375" y="2745139"/>
            <a:ext cx="1491343" cy="317099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54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F26FF0-377A-4E95-9839-EF7F632B1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846" y="1528457"/>
            <a:ext cx="9627744" cy="27931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C26442-D077-442B-8E14-F165C5088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Aligning with UL 8800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A1DAA-1BB1-4FB7-89FC-47C0DC28D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8019" y="4425288"/>
            <a:ext cx="9935962" cy="1623856"/>
          </a:xfrm>
        </p:spPr>
        <p:txBody>
          <a:bodyPr/>
          <a:lstStyle/>
          <a:p>
            <a:r>
              <a:rPr lang="en-US" dirty="0"/>
              <a:t>Products are now required to be certified by an OSHA NRTL or SCC recognized body to ANSI/UL 8800 (ANSI/CAN/UL 8800)</a:t>
            </a:r>
          </a:p>
          <a:p>
            <a:pPr lvl="1"/>
            <a:r>
              <a:rPr lang="en-US" dirty="0"/>
              <a:t>Applicable for horticultural lighting products by that safety organization.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FEF5D-10B4-4D02-8632-A90A69611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E9D6-2AEA-4830-9DC0-68870D768C4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5D01E4-4E90-47B9-905A-66E2C079DCDC}"/>
              </a:ext>
            </a:extLst>
          </p:cNvPr>
          <p:cNvSpPr/>
          <p:nvPr/>
        </p:nvSpPr>
        <p:spPr>
          <a:xfrm>
            <a:off x="8308258" y="2925042"/>
            <a:ext cx="2467896" cy="639096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82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813A75-97A5-44C4-A42D-BD4AD093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209" y="1516957"/>
            <a:ext cx="7449581" cy="26710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A25657-1EDB-4013-96BD-39FEEC31A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TM-33-18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B32D6-872F-4626-84B4-60F181AA5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4858" y="4308257"/>
            <a:ext cx="9943886" cy="207575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Originally proposed in Version 1.2, delayed to V2.0</a:t>
            </a:r>
          </a:p>
          <a:p>
            <a:r>
              <a:rPr lang="en-US" dirty="0"/>
              <a:t>PPID and SPD to be reported in the ANSI/IES TM-33-18 .xml format (SQD shall be derived from SPD)</a:t>
            </a:r>
          </a:p>
          <a:p>
            <a:pPr lvl="1"/>
            <a:r>
              <a:rPr lang="en-US" b="1" dirty="0"/>
              <a:t>All</a:t>
            </a:r>
            <a:r>
              <a:rPr lang="en-US" dirty="0"/>
              <a:t> applications will be required to provide spectral and spatial distribution information in an .xml file per ANSI/IES TM-33-18.</a:t>
            </a:r>
          </a:p>
          <a:p>
            <a:pPr lvl="1"/>
            <a:r>
              <a:rPr lang="en-US" dirty="0"/>
              <a:t>LM-63 and TM-27 (.</a:t>
            </a:r>
            <a:r>
              <a:rPr lang="en-US" dirty="0" err="1"/>
              <a:t>ies</a:t>
            </a:r>
            <a:r>
              <a:rPr lang="en-US" dirty="0"/>
              <a:t> and .spdx files) </a:t>
            </a:r>
            <a:r>
              <a:rPr lang="en-US" i="1" dirty="0"/>
              <a:t>provisionally</a:t>
            </a:r>
            <a:r>
              <a:rPr lang="en-US" dirty="0"/>
              <a:t> </a:t>
            </a:r>
            <a:r>
              <a:rPr lang="en-US" i="1" dirty="0"/>
              <a:t>accepted -</a:t>
            </a:r>
            <a:r>
              <a:rPr lang="en-US" dirty="0"/>
              <a:t> Update Applications required by December 31, 2021.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C463F-76FB-4B07-8AC4-B32BF4EE4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E9D6-2AEA-4830-9DC0-68870D768C4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0C817A-F734-4CD4-A1AE-26C49AF098AB}"/>
              </a:ext>
            </a:extLst>
          </p:cNvPr>
          <p:cNvSpPr/>
          <p:nvPr/>
        </p:nvSpPr>
        <p:spPr>
          <a:xfrm>
            <a:off x="7760807" y="2205560"/>
            <a:ext cx="1786112" cy="716426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66717B-D941-4D71-B0A5-75C032B92AD5}"/>
              </a:ext>
            </a:extLst>
          </p:cNvPr>
          <p:cNvSpPr/>
          <p:nvPr/>
        </p:nvSpPr>
        <p:spPr>
          <a:xfrm>
            <a:off x="7760807" y="3249554"/>
            <a:ext cx="1786112" cy="745539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48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91365D-385D-4910-ACE4-82CCEB7C2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531" y="1459549"/>
            <a:ext cx="8694160" cy="28809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0371E7-051C-42CC-B104-2E6E1B677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</a:t>
            </a:r>
            <a:r>
              <a:rPr lang="en-US" baseline="-25000" dirty="0"/>
              <a:t>PBAR</a:t>
            </a:r>
            <a:r>
              <a:rPr lang="en-US" dirty="0"/>
              <a:t> and PE</a:t>
            </a:r>
            <a:r>
              <a:rPr lang="en-US" baseline="-25000" dirty="0"/>
              <a:t>PBAR</a:t>
            </a:r>
            <a:r>
              <a:rPr lang="en-US" dirty="0"/>
              <a:t> Optional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FD66D-6F48-404E-A04D-E2EEB9F54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40505"/>
            <a:ext cx="10515600" cy="189824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According to the American Society of Agricultural and Biological Engineering (ASABE), 280-800nm covers a broader range of radiation that effects plant biology</a:t>
            </a:r>
          </a:p>
          <a:p>
            <a:r>
              <a:rPr lang="en-US" dirty="0"/>
              <a:t>Summation of ultraviolet radiation (280-400nm) and far-red radiation (700-800nm) in addition to PAR (400-700nm)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CA317-B99A-46A8-B59C-E6B67452D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E9D6-2AEA-4830-9DC0-68870D768C4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4BBF6C-FB7A-439F-A35A-773AE30C72F4}"/>
              </a:ext>
            </a:extLst>
          </p:cNvPr>
          <p:cNvSpPr/>
          <p:nvPr/>
        </p:nvSpPr>
        <p:spPr>
          <a:xfrm>
            <a:off x="8058795" y="2260931"/>
            <a:ext cx="2300674" cy="639096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F7B432-4C81-485C-B970-6981F37C0430}"/>
              </a:ext>
            </a:extLst>
          </p:cNvPr>
          <p:cNvSpPr/>
          <p:nvPr/>
        </p:nvSpPr>
        <p:spPr>
          <a:xfrm>
            <a:off x="8058795" y="3388013"/>
            <a:ext cx="2300674" cy="639096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44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6AB21B-10C0-4B0E-B699-6903D01F7E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New Types of Applications</a:t>
            </a:r>
          </a:p>
        </p:txBody>
      </p:sp>
    </p:spTree>
    <p:extLst>
      <p:ext uri="{BB962C8B-B14F-4D97-AF65-F5344CB8AC3E}">
        <p14:creationId xmlns:p14="http://schemas.microsoft.com/office/powerpoint/2010/main" val="4048431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0625FC-06D5-402C-BDB3-83E4D2CFE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Grouping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0C283-D802-4B44-9412-E254BAE9B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9482"/>
            <a:ext cx="4353232" cy="4351338"/>
          </a:xfrm>
        </p:spPr>
        <p:txBody>
          <a:bodyPr>
            <a:normAutofit/>
          </a:bodyPr>
          <a:lstStyle/>
          <a:p>
            <a:r>
              <a:rPr lang="en-US" dirty="0"/>
              <a:t>Compared to testing and listing all products individually </a:t>
            </a:r>
          </a:p>
          <a:p>
            <a:pPr lvl="1"/>
            <a:r>
              <a:rPr lang="en-US" dirty="0"/>
              <a:t>Reduce overall burden associated with listing multiple, similar product variations. </a:t>
            </a:r>
          </a:p>
          <a:p>
            <a:pPr lvl="1"/>
            <a:r>
              <a:rPr lang="en-US" dirty="0"/>
              <a:t>Reduce the total application fees.</a:t>
            </a:r>
          </a:p>
          <a:p>
            <a:r>
              <a:rPr lang="en-US" dirty="0"/>
              <a:t>Familiarity with FG from SSL Program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18BD281-DA0B-4BFE-8391-FA6B66274AED}"/>
              </a:ext>
            </a:extLst>
          </p:cNvPr>
          <p:cNvGraphicFramePr>
            <a:graphicFrameLocks noGrp="1"/>
          </p:cNvGraphicFramePr>
          <p:nvPr/>
        </p:nvGraphicFramePr>
        <p:xfrm>
          <a:off x="5687978" y="164246"/>
          <a:ext cx="5392977" cy="6529507"/>
        </p:xfrm>
        <a:graphic>
          <a:graphicData uri="http://schemas.openxmlformats.org/drawingml/2006/table">
            <a:tbl>
              <a:tblPr/>
              <a:tblGrid>
                <a:gridCol w="232058">
                  <a:extLst>
                    <a:ext uri="{9D8B030D-6E8A-4147-A177-3AD203B41FA5}">
                      <a16:colId xmlns:a16="http://schemas.microsoft.com/office/drawing/2014/main" val="1785422464"/>
                    </a:ext>
                  </a:extLst>
                </a:gridCol>
                <a:gridCol w="732815">
                  <a:extLst>
                    <a:ext uri="{9D8B030D-6E8A-4147-A177-3AD203B41FA5}">
                      <a16:colId xmlns:a16="http://schemas.microsoft.com/office/drawing/2014/main" val="4262188466"/>
                    </a:ext>
                  </a:extLst>
                </a:gridCol>
                <a:gridCol w="842739">
                  <a:extLst>
                    <a:ext uri="{9D8B030D-6E8A-4147-A177-3AD203B41FA5}">
                      <a16:colId xmlns:a16="http://schemas.microsoft.com/office/drawing/2014/main" val="4266804033"/>
                    </a:ext>
                  </a:extLst>
                </a:gridCol>
                <a:gridCol w="1038155">
                  <a:extLst>
                    <a:ext uri="{9D8B030D-6E8A-4147-A177-3AD203B41FA5}">
                      <a16:colId xmlns:a16="http://schemas.microsoft.com/office/drawing/2014/main" val="906999795"/>
                    </a:ext>
                  </a:extLst>
                </a:gridCol>
                <a:gridCol w="903805">
                  <a:extLst>
                    <a:ext uri="{9D8B030D-6E8A-4147-A177-3AD203B41FA5}">
                      <a16:colId xmlns:a16="http://schemas.microsoft.com/office/drawing/2014/main" val="2953194744"/>
                    </a:ext>
                  </a:extLst>
                </a:gridCol>
                <a:gridCol w="1016781">
                  <a:extLst>
                    <a:ext uri="{9D8B030D-6E8A-4147-A177-3AD203B41FA5}">
                      <a16:colId xmlns:a16="http://schemas.microsoft.com/office/drawing/2014/main" val="3957775143"/>
                    </a:ext>
                  </a:extLst>
                </a:gridCol>
                <a:gridCol w="394566">
                  <a:extLst>
                    <a:ext uri="{9D8B030D-6E8A-4147-A177-3AD203B41FA5}">
                      <a16:colId xmlns:a16="http://schemas.microsoft.com/office/drawing/2014/main" val="3364657911"/>
                    </a:ext>
                  </a:extLst>
                </a:gridCol>
                <a:gridCol w="232058">
                  <a:extLst>
                    <a:ext uri="{9D8B030D-6E8A-4147-A177-3AD203B41FA5}">
                      <a16:colId xmlns:a16="http://schemas.microsoft.com/office/drawing/2014/main" val="4166751836"/>
                    </a:ext>
                  </a:extLst>
                </a:gridCol>
              </a:tblGrid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070012"/>
                  </a:ext>
                </a:extLst>
              </a:tr>
              <a:tr h="192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Model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Wattage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Distribution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Spectrum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Voltage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23700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Spectral Sub-Group</a:t>
                      </a:r>
                    </a:p>
                  </a:txBody>
                  <a:tcPr marL="103093" marR="103093" marT="51547" marB="51547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005495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431477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434820"/>
                  </a:ext>
                </a:extLst>
              </a:tr>
              <a:tr h="192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442813"/>
                  </a:ext>
                </a:extLst>
              </a:tr>
              <a:tr h="192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36874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4063539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420485"/>
                  </a:ext>
                </a:extLst>
              </a:tr>
              <a:tr h="192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026817"/>
                  </a:ext>
                </a:extLst>
              </a:tr>
              <a:tr h="192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Spectral Sub-Group</a:t>
                      </a:r>
                    </a:p>
                  </a:txBody>
                  <a:tcPr marL="103093" marR="103093" marT="51547" marB="51547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392578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769308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216455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261539"/>
                  </a:ext>
                </a:extLst>
              </a:tr>
              <a:tr h="192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796836"/>
                  </a:ext>
                </a:extLst>
              </a:tr>
              <a:tr h="192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38298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8367368"/>
                  </a:ext>
                </a:extLst>
              </a:tr>
              <a:tr h="192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261001"/>
                  </a:ext>
                </a:extLst>
              </a:tr>
              <a:tr h="192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C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Spectral Sub-Group</a:t>
                      </a:r>
                    </a:p>
                  </a:txBody>
                  <a:tcPr marL="103093" marR="103093" marT="51547" marB="51547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689696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C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513511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C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074021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C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634299"/>
                  </a:ext>
                </a:extLst>
              </a:tr>
              <a:tr h="192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C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191420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C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31774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C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711723"/>
                  </a:ext>
                </a:extLst>
              </a:tr>
              <a:tr h="192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C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691872"/>
                  </a:ext>
                </a:extLst>
              </a:tr>
              <a:tr h="192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D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Spectral Sub-Group</a:t>
                      </a:r>
                    </a:p>
                  </a:txBody>
                  <a:tcPr marL="103093" marR="103093" marT="51547" marB="51547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055319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D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440675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D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073666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D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088862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D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730203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D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597495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D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714387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D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500582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74738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FAD5233-F454-467D-BBB9-B3DD9B18FD53}"/>
              </a:ext>
            </a:extLst>
          </p:cNvPr>
          <p:cNvSpPr txBox="1"/>
          <p:nvPr/>
        </p:nvSpPr>
        <p:spPr>
          <a:xfrm>
            <a:off x="5919019" y="6516799"/>
            <a:ext cx="4925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32 individually tested </a:t>
            </a:r>
            <a:r>
              <a:rPr lang="en-US" dirty="0"/>
              <a:t>and listed on Hort QPL</a:t>
            </a:r>
          </a:p>
        </p:txBody>
      </p:sp>
    </p:spTree>
    <p:extLst>
      <p:ext uri="{BB962C8B-B14F-4D97-AF65-F5344CB8AC3E}">
        <p14:creationId xmlns:p14="http://schemas.microsoft.com/office/powerpoint/2010/main" val="3400760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0625FC-06D5-402C-BDB3-83E4D2CFE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Grouping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0C283-D802-4B44-9412-E254BAE9B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2366"/>
            <a:ext cx="450098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Reduce overall burden and cost by reviewing </a:t>
            </a:r>
            <a:r>
              <a:rPr lang="en-US" b="1" dirty="0">
                <a:solidFill>
                  <a:srgbClr val="30AE4C"/>
                </a:solidFill>
              </a:rPr>
              <a:t>worst-case models</a:t>
            </a:r>
            <a:r>
              <a:rPr lang="en-US" b="1" dirty="0"/>
              <a:t> </a:t>
            </a:r>
            <a:r>
              <a:rPr lang="en-US" dirty="0"/>
              <a:t>within a family.</a:t>
            </a:r>
          </a:p>
          <a:p>
            <a:pPr lvl="1"/>
            <a:r>
              <a:rPr lang="en-US" b="1" dirty="0">
                <a:solidFill>
                  <a:srgbClr val="30AE4C"/>
                </a:solidFill>
              </a:rPr>
              <a:t>Parent products</a:t>
            </a:r>
            <a:r>
              <a:rPr lang="en-US" b="1" dirty="0"/>
              <a:t> </a:t>
            </a:r>
            <a:r>
              <a:rPr lang="en-US" dirty="0"/>
              <a:t>demonstrate compliance with the Technical Requirements for </a:t>
            </a:r>
            <a:r>
              <a:rPr lang="en-US" i="1" dirty="0"/>
              <a:t>child products.</a:t>
            </a:r>
          </a:p>
          <a:p>
            <a:pPr lvl="1"/>
            <a:r>
              <a:rPr lang="en-US" b="1" dirty="0">
                <a:solidFill>
                  <a:srgbClr val="30AE4C"/>
                </a:solidFill>
              </a:rPr>
              <a:t>Parent products </a:t>
            </a:r>
            <a:r>
              <a:rPr lang="en-US" dirty="0">
                <a:solidFill>
                  <a:srgbClr val="3F3F3F"/>
                </a:solidFill>
              </a:rPr>
              <a:t>rely on tested data, </a:t>
            </a:r>
            <a:r>
              <a:rPr lang="en-US" i="1" dirty="0">
                <a:solidFill>
                  <a:srgbClr val="3F3F3F"/>
                </a:solidFill>
              </a:rPr>
              <a:t>child products </a:t>
            </a:r>
            <a:r>
              <a:rPr lang="en-US" dirty="0">
                <a:solidFill>
                  <a:srgbClr val="3F3F3F"/>
                </a:solidFill>
              </a:rPr>
              <a:t>rely on reported data.</a:t>
            </a:r>
          </a:p>
          <a:p>
            <a:r>
              <a:rPr lang="en-US" dirty="0">
                <a:solidFill>
                  <a:srgbClr val="3F3F3F"/>
                </a:solidFill>
              </a:rPr>
              <a:t>Worst-case criterion reporting and threshold requirements per V2.0.</a:t>
            </a:r>
          </a:p>
          <a:p>
            <a:endParaRPr lang="en-US" dirty="0">
              <a:solidFill>
                <a:srgbClr val="30AE4C"/>
              </a:solidFill>
            </a:endParaRPr>
          </a:p>
          <a:p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85A01-0121-4D62-B962-C1914D940F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897438"/>
              </p:ext>
            </p:extLst>
          </p:nvPr>
        </p:nvGraphicFramePr>
        <p:xfrm>
          <a:off x="5687978" y="164246"/>
          <a:ext cx="5392977" cy="6529507"/>
        </p:xfrm>
        <a:graphic>
          <a:graphicData uri="http://schemas.openxmlformats.org/drawingml/2006/table">
            <a:tbl>
              <a:tblPr/>
              <a:tblGrid>
                <a:gridCol w="232058">
                  <a:extLst>
                    <a:ext uri="{9D8B030D-6E8A-4147-A177-3AD203B41FA5}">
                      <a16:colId xmlns:a16="http://schemas.microsoft.com/office/drawing/2014/main" val="1785422464"/>
                    </a:ext>
                  </a:extLst>
                </a:gridCol>
                <a:gridCol w="732815">
                  <a:extLst>
                    <a:ext uri="{9D8B030D-6E8A-4147-A177-3AD203B41FA5}">
                      <a16:colId xmlns:a16="http://schemas.microsoft.com/office/drawing/2014/main" val="4262188466"/>
                    </a:ext>
                  </a:extLst>
                </a:gridCol>
                <a:gridCol w="842739">
                  <a:extLst>
                    <a:ext uri="{9D8B030D-6E8A-4147-A177-3AD203B41FA5}">
                      <a16:colId xmlns:a16="http://schemas.microsoft.com/office/drawing/2014/main" val="4266804033"/>
                    </a:ext>
                  </a:extLst>
                </a:gridCol>
                <a:gridCol w="1038155">
                  <a:extLst>
                    <a:ext uri="{9D8B030D-6E8A-4147-A177-3AD203B41FA5}">
                      <a16:colId xmlns:a16="http://schemas.microsoft.com/office/drawing/2014/main" val="906999795"/>
                    </a:ext>
                  </a:extLst>
                </a:gridCol>
                <a:gridCol w="903805">
                  <a:extLst>
                    <a:ext uri="{9D8B030D-6E8A-4147-A177-3AD203B41FA5}">
                      <a16:colId xmlns:a16="http://schemas.microsoft.com/office/drawing/2014/main" val="2953194744"/>
                    </a:ext>
                  </a:extLst>
                </a:gridCol>
                <a:gridCol w="1016781">
                  <a:extLst>
                    <a:ext uri="{9D8B030D-6E8A-4147-A177-3AD203B41FA5}">
                      <a16:colId xmlns:a16="http://schemas.microsoft.com/office/drawing/2014/main" val="3957775143"/>
                    </a:ext>
                  </a:extLst>
                </a:gridCol>
                <a:gridCol w="394566">
                  <a:extLst>
                    <a:ext uri="{9D8B030D-6E8A-4147-A177-3AD203B41FA5}">
                      <a16:colId xmlns:a16="http://schemas.microsoft.com/office/drawing/2014/main" val="3364657911"/>
                    </a:ext>
                  </a:extLst>
                </a:gridCol>
                <a:gridCol w="232058">
                  <a:extLst>
                    <a:ext uri="{9D8B030D-6E8A-4147-A177-3AD203B41FA5}">
                      <a16:colId xmlns:a16="http://schemas.microsoft.com/office/drawing/2014/main" val="4166751836"/>
                    </a:ext>
                  </a:extLst>
                </a:gridCol>
              </a:tblGrid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070012"/>
                  </a:ext>
                </a:extLst>
              </a:tr>
              <a:tr h="192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Model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Wattage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Distribution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Spectrum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Voltage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23700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7CB59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Spectral Sub-Group</a:t>
                      </a:r>
                    </a:p>
                  </a:txBody>
                  <a:tcPr marL="103093" marR="103093" marT="51547" marB="51547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005495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431477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434820"/>
                  </a:ext>
                </a:extLst>
              </a:tr>
              <a:tr h="192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442813"/>
                  </a:ext>
                </a:extLst>
              </a:tr>
              <a:tr h="192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36874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4063539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420485"/>
                  </a:ext>
                </a:extLst>
              </a:tr>
              <a:tr h="192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5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026817"/>
                  </a:ext>
                </a:extLst>
              </a:tr>
              <a:tr h="192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7CB59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Spectral Sub-Group</a:t>
                      </a:r>
                    </a:p>
                  </a:txBody>
                  <a:tcPr marL="103093" marR="103093" marT="51547" marB="51547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392578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769308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216455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261539"/>
                  </a:ext>
                </a:extLst>
              </a:tr>
              <a:tr h="192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796836"/>
                  </a:ext>
                </a:extLst>
              </a:tr>
              <a:tr h="192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38298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8367368"/>
                  </a:ext>
                </a:extLst>
              </a:tr>
              <a:tr h="192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5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261001"/>
                  </a:ext>
                </a:extLst>
              </a:tr>
              <a:tr h="192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C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7CB59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Spectral Sub-Group</a:t>
                      </a:r>
                    </a:p>
                  </a:txBody>
                  <a:tcPr marL="103093" marR="103093" marT="51547" marB="51547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689696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C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513511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C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074021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C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634299"/>
                  </a:ext>
                </a:extLst>
              </a:tr>
              <a:tr h="192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C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191420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C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31774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C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711723"/>
                  </a:ext>
                </a:extLst>
              </a:tr>
              <a:tr h="192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C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5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691872"/>
                  </a:ext>
                </a:extLst>
              </a:tr>
              <a:tr h="192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D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7CB59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Spectral Sub-Group</a:t>
                      </a:r>
                    </a:p>
                  </a:txBody>
                  <a:tcPr marL="103093" marR="103093" marT="51547" marB="51547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055319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D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440675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D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073666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D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088862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D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730203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D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597495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A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D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714387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DLC</a:t>
                      </a:r>
                    </a:p>
                  </a:txBody>
                  <a:tcPr marL="9169" marR="9169" marT="91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Distribution B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Spectrum D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120-277, 347, 480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5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500582"/>
                  </a:ext>
                </a:extLst>
              </a:tr>
              <a:tr h="18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9" marR="9169" marT="91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74738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E0D1490-95DB-4416-86D4-FEFB6860A1AE}"/>
              </a:ext>
            </a:extLst>
          </p:cNvPr>
          <p:cNvSpPr txBox="1"/>
          <p:nvPr/>
        </p:nvSpPr>
        <p:spPr>
          <a:xfrm>
            <a:off x="5919019" y="6516799"/>
            <a:ext cx="4925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8 individually tested</a:t>
            </a:r>
            <a:r>
              <a:rPr lang="en-US" dirty="0"/>
              <a:t>, 32 listed on Hort QPL</a:t>
            </a:r>
          </a:p>
        </p:txBody>
      </p:sp>
    </p:spTree>
    <p:extLst>
      <p:ext uri="{BB962C8B-B14F-4D97-AF65-F5344CB8AC3E}">
        <p14:creationId xmlns:p14="http://schemas.microsoft.com/office/powerpoint/2010/main" val="3618076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811FF-6992-4E89-A566-E8628F747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Labeling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F5208-4512-4C41-B0B5-131CFF42D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9487"/>
            <a:ext cx="10124768" cy="4351338"/>
          </a:xfrm>
        </p:spPr>
        <p:txBody>
          <a:bodyPr/>
          <a:lstStyle/>
          <a:p>
            <a:r>
              <a:rPr lang="en-US" dirty="0"/>
              <a:t>V2.0 allows re-listing of products under multiple organizations and brands</a:t>
            </a:r>
          </a:p>
          <a:p>
            <a:pPr lvl="1"/>
            <a:r>
              <a:rPr lang="en-US" dirty="0"/>
              <a:t>Private Label products must be </a:t>
            </a:r>
            <a:r>
              <a:rPr lang="en-US" b="1" dirty="0"/>
              <a:t>exactly the same </a:t>
            </a:r>
            <a:r>
              <a:rPr lang="en-US" dirty="0"/>
              <a:t>as the OEM products</a:t>
            </a:r>
          </a:p>
          <a:p>
            <a:pPr lvl="1"/>
            <a:r>
              <a:rPr lang="en-US" dirty="0"/>
              <a:t>OEM products must already be listed on the Horticultural QPL</a:t>
            </a:r>
          </a:p>
          <a:p>
            <a:r>
              <a:rPr lang="en-US" dirty="0"/>
              <a:t>Private Label products should not need to go through redundant testing</a:t>
            </a:r>
          </a:p>
          <a:p>
            <a:pPr lvl="1"/>
            <a:r>
              <a:rPr lang="en-US" dirty="0"/>
              <a:t>Overall, a simplified application review process for pre-approved products</a:t>
            </a:r>
          </a:p>
          <a:p>
            <a:pPr lvl="1"/>
            <a:r>
              <a:rPr lang="en-US" dirty="0"/>
              <a:t>Manufacturer and product relationships must be clearly understood and documented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B74C9-58A5-4016-A569-D9C2F0F5B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E9D6-2AEA-4830-9DC0-68870D768C4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958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CA79E3-9FB8-4DDD-AE25-C9DB43337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en-US" b="1" dirty="0"/>
              <a:t>Introduction</a:t>
            </a:r>
          </a:p>
          <a:p>
            <a:r>
              <a:rPr lang="en-US" b="1" dirty="0"/>
              <a:t>Webinar Logistics</a:t>
            </a:r>
          </a:p>
          <a:p>
            <a:r>
              <a:rPr lang="en-US" b="1" dirty="0"/>
              <a:t>V2 Overview and Timeline</a:t>
            </a:r>
          </a:p>
          <a:p>
            <a:r>
              <a:rPr lang="en-US" b="1" dirty="0"/>
              <a:t>Technical Policy Revisions</a:t>
            </a:r>
          </a:p>
          <a:p>
            <a:r>
              <a:rPr lang="en-US" b="1" dirty="0"/>
              <a:t>New Types of Applications</a:t>
            </a:r>
          </a:p>
          <a:p>
            <a:r>
              <a:rPr lang="en-US" b="1" dirty="0"/>
              <a:t>Q&amp;A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E9D6-2AEA-4830-9DC0-68870D768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787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A24CC-DB07-4B9D-9495-131A5C388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Hort Version 2.0: Summary of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5410C-7DF4-4816-AC2F-FE6326E93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Updates to the V1.2 Technical Requirements include:</a:t>
            </a:r>
          </a:p>
          <a:p>
            <a:pPr lvl="1"/>
            <a:r>
              <a:rPr lang="en-US" dirty="0">
                <a:solidFill>
                  <a:srgbClr val="3F3F3F"/>
                </a:solidFill>
              </a:rPr>
              <a:t>Aligning with </a:t>
            </a:r>
            <a:r>
              <a:rPr lang="en-US" b="1" dirty="0">
                <a:solidFill>
                  <a:srgbClr val="3F3F3F"/>
                </a:solidFill>
              </a:rPr>
              <a:t>ASABE S640 Abbreviations and Details</a:t>
            </a:r>
          </a:p>
          <a:p>
            <a:pPr lvl="1"/>
            <a:r>
              <a:rPr lang="en-US" dirty="0">
                <a:solidFill>
                  <a:srgbClr val="3F3F3F"/>
                </a:solidFill>
              </a:rPr>
              <a:t>Alignment with </a:t>
            </a:r>
            <a:r>
              <a:rPr lang="en-US" b="1" dirty="0">
                <a:solidFill>
                  <a:srgbClr val="3F3F3F"/>
                </a:solidFill>
              </a:rPr>
              <a:t>UL 8800 </a:t>
            </a:r>
          </a:p>
          <a:p>
            <a:pPr lvl="1"/>
            <a:r>
              <a:rPr lang="en-US" dirty="0">
                <a:solidFill>
                  <a:srgbClr val="3F3F3F"/>
                </a:solidFill>
              </a:rPr>
              <a:t>Requirements for </a:t>
            </a:r>
            <a:r>
              <a:rPr lang="en-US" b="1" dirty="0">
                <a:solidFill>
                  <a:srgbClr val="3F3F3F"/>
                </a:solidFill>
              </a:rPr>
              <a:t>TM-33-18 reporting</a:t>
            </a:r>
          </a:p>
          <a:p>
            <a:pPr lvl="1"/>
            <a:r>
              <a:rPr lang="en-US" b="1" dirty="0"/>
              <a:t>Two new optional reported metrics </a:t>
            </a:r>
            <a:r>
              <a:rPr lang="en-US" dirty="0"/>
              <a:t>associated with the biologically-active radiation range for plants (280-800nm)</a:t>
            </a:r>
          </a:p>
          <a:p>
            <a:r>
              <a:rPr lang="en-US" dirty="0">
                <a:solidFill>
                  <a:srgbClr val="3F3F3F"/>
                </a:solidFill>
              </a:rPr>
              <a:t>Introduces new application types:</a:t>
            </a:r>
          </a:p>
          <a:p>
            <a:pPr lvl="1"/>
            <a:r>
              <a:rPr lang="en-US" b="1" dirty="0">
                <a:solidFill>
                  <a:srgbClr val="3F3F3F"/>
                </a:solidFill>
              </a:rPr>
              <a:t>Family Grouping</a:t>
            </a:r>
          </a:p>
          <a:p>
            <a:pPr lvl="1"/>
            <a:r>
              <a:rPr lang="en-US" b="1" dirty="0">
                <a:solidFill>
                  <a:srgbClr val="3F3F3F"/>
                </a:solidFill>
              </a:rPr>
              <a:t>Private Label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CDE88-05E5-46C0-AC9F-0F5A220F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E9D6-2AEA-4830-9DC0-68870D768C4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152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12D689-21A9-41C5-9C69-D0F785D0F8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Question and Answers</a:t>
            </a:r>
          </a:p>
        </p:txBody>
      </p:sp>
    </p:spTree>
    <p:extLst>
      <p:ext uri="{BB962C8B-B14F-4D97-AF65-F5344CB8AC3E}">
        <p14:creationId xmlns:p14="http://schemas.microsoft.com/office/powerpoint/2010/main" val="299330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6ACA4-F519-425A-A6DD-F8FF10585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Hort Webinar Wednesdays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16D46-2EB2-4001-B1B3-ED6F2DF76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E9D6-2AEA-4830-9DC0-68870D768C4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252BFB7-F59C-49D6-A00A-F7636CA8A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Join us for a series of three 1-hour webinars followed by an additional 1-hour deep dive working group discussion session!</a:t>
            </a:r>
          </a:p>
          <a:p>
            <a:r>
              <a:rPr lang="en-US" dirty="0"/>
              <a:t>Save the dates:</a:t>
            </a:r>
          </a:p>
          <a:p>
            <a:pPr lvl="1"/>
            <a:r>
              <a:rPr lang="en-US" dirty="0"/>
              <a:t>July 29, 2020 </a:t>
            </a:r>
          </a:p>
          <a:p>
            <a:pPr lvl="1"/>
            <a:r>
              <a:rPr lang="en-US" dirty="0">
                <a:solidFill>
                  <a:srgbClr val="3F3F3F"/>
                </a:solidFill>
              </a:rPr>
              <a:t>August 26, 2020</a:t>
            </a:r>
          </a:p>
          <a:p>
            <a:pPr lvl="1"/>
            <a:r>
              <a:rPr lang="en-US" dirty="0">
                <a:solidFill>
                  <a:srgbClr val="3F3F3F"/>
                </a:solidFill>
              </a:rPr>
              <a:t>September 23, 2020</a:t>
            </a:r>
          </a:p>
          <a:p>
            <a:r>
              <a:rPr lang="en-US" dirty="0">
                <a:solidFill>
                  <a:srgbClr val="3F3F3F"/>
                </a:solidFill>
              </a:rPr>
              <a:t>To register for the final date and view recorded webinars, visit the Webinar Wednesdays webpage at: </a:t>
            </a:r>
          </a:p>
          <a:p>
            <a:pPr lvl="1"/>
            <a:r>
              <a:rPr lang="en-US" dirty="0">
                <a:solidFill>
                  <a:srgbClr val="3F3F3F"/>
                </a:solidFill>
                <a:hlinkClick r:id="rId2"/>
              </a:rPr>
              <a:t>https://www.designlights.org/news-events/events/horticultural-webinar-wednesdays/</a:t>
            </a:r>
            <a:r>
              <a:rPr lang="en-US" dirty="0">
                <a:solidFill>
                  <a:srgbClr val="3F3F3F"/>
                </a:solidFill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39996B-9D30-4019-9547-6E68F2631B79}"/>
              </a:ext>
            </a:extLst>
          </p:cNvPr>
          <p:cNvCxnSpPr>
            <a:cxnSpLocks/>
          </p:cNvCxnSpPr>
          <p:nvPr/>
        </p:nvCxnSpPr>
        <p:spPr>
          <a:xfrm>
            <a:off x="1600199" y="3483430"/>
            <a:ext cx="155665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962DDF-C14D-4715-8E70-79406AB4F7F4}"/>
              </a:ext>
            </a:extLst>
          </p:cNvPr>
          <p:cNvCxnSpPr>
            <a:cxnSpLocks/>
          </p:cNvCxnSpPr>
          <p:nvPr/>
        </p:nvCxnSpPr>
        <p:spPr>
          <a:xfrm>
            <a:off x="1600199" y="3940630"/>
            <a:ext cx="18723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4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4022E-08DD-403B-93F4-F54887F7A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0874B-24F8-400A-8734-1C7CEE3E8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Hort</a:t>
            </a:r>
            <a:r>
              <a:rPr lang="en-US" dirty="0"/>
              <a:t> V2.1</a:t>
            </a:r>
          </a:p>
          <a:p>
            <a:pPr lvl="1"/>
            <a:r>
              <a:rPr lang="en-US" dirty="0"/>
              <a:t>Draft 1 released next month</a:t>
            </a:r>
          </a:p>
          <a:p>
            <a:pPr lvl="1"/>
            <a:r>
              <a:rPr lang="en-US" dirty="0"/>
              <a:t>Draft 2 expected March 2021</a:t>
            </a:r>
          </a:p>
          <a:p>
            <a:pPr lvl="1"/>
            <a:r>
              <a:rPr lang="en-US" dirty="0"/>
              <a:t>Final expected in June 2021, effective July 2021</a:t>
            </a:r>
          </a:p>
          <a:p>
            <a:r>
              <a:rPr lang="en-US" dirty="0"/>
              <a:t>Manufacturer and Industry Guidance will be released before the V2.0 effective date (March 31, 2021), with a webinar to review submission process for the new requirements</a:t>
            </a:r>
          </a:p>
          <a:p>
            <a:pPr lvl="1"/>
            <a:r>
              <a:rPr lang="en-US" dirty="0"/>
              <a:t>Explains how the V2.0 requirements will be implemented and offers information for manufacturers who wish to update their product listings during the grace period</a:t>
            </a:r>
          </a:p>
          <a:p>
            <a:pPr lvl="1"/>
            <a:r>
              <a:rPr lang="en-US" dirty="0"/>
              <a:t>Includes information on fees and review timing</a:t>
            </a:r>
          </a:p>
          <a:p>
            <a:r>
              <a:rPr lang="en-US" dirty="0"/>
              <a:t>Products must update to Version 2 before December 31, 2021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C4C94-80B2-4DEF-AA2F-AE886CFE1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E9D6-2AEA-4830-9DC0-68870D768C4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029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C536F-3198-4DB2-8936-A1958FB2D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FFCFF-649F-419B-A289-F44328BF5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2681"/>
            <a:ext cx="10515600" cy="2912637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/>
              <a:t>Questions about applications and general inquiries should be sent to:</a:t>
            </a:r>
          </a:p>
          <a:p>
            <a:pPr marL="0" indent="0" algn="ctr">
              <a:buNone/>
            </a:pPr>
            <a:r>
              <a:rPr lang="en-US" dirty="0"/>
              <a:t> </a:t>
            </a:r>
            <a:r>
              <a:rPr lang="en-US" dirty="0">
                <a:hlinkClick r:id="rId3"/>
              </a:rPr>
              <a:t>Horticulture@DesignLights.org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9BF36-6B97-4F5E-AA5D-BB4B3BC51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E9D6-2AEA-4830-9DC0-68870D768C4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201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3F260-B668-41A7-8B7C-E2766C1F4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F033AE-8C8E-4C4D-8469-B32EDC198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en-US" dirty="0"/>
              <a:t>Presenters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93DC553-C56E-41A8-B609-EBBD148B72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pPr algn="ctr"/>
            <a:r>
              <a:rPr lang="en-US" dirty="0"/>
              <a:t>Q&amp;A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C32F5-C54E-47B8-9FFD-234835CAD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E9D6-2AEA-4830-9DC0-68870D768C48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84A3246-8240-4AF6-A80F-5C58AD5C049E}"/>
              </a:ext>
            </a:extLst>
          </p:cNvPr>
          <p:cNvGrpSpPr/>
          <p:nvPr/>
        </p:nvGrpSpPr>
        <p:grpSpPr>
          <a:xfrm>
            <a:off x="836612" y="2696537"/>
            <a:ext cx="2246654" cy="3301663"/>
            <a:chOff x="3215998" y="2037786"/>
            <a:chExt cx="2246654" cy="330166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246273-16E5-4DF3-9C35-CF1C9E5E6EE8}"/>
                </a:ext>
              </a:extLst>
            </p:cNvPr>
            <p:cNvSpPr txBox="1"/>
            <p:nvPr/>
          </p:nvSpPr>
          <p:spPr>
            <a:xfrm>
              <a:off x="3215998" y="4323786"/>
              <a:ext cx="22466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50000"/>
                    </a:schemeClr>
                  </a:solidFill>
                  <a:ea typeface="Noto Sans" panose="020B0502040504020204" pitchFamily="34" charset="0"/>
                </a:rPr>
                <a:t>Axel Pearson</a:t>
              </a:r>
            </a:p>
            <a:p>
              <a:pPr algn="ctr"/>
              <a:r>
                <a:rPr lang="en-US" sz="2000" i="1" dirty="0">
                  <a:solidFill>
                    <a:schemeClr val="tx1">
                      <a:lumMod val="50000"/>
                    </a:schemeClr>
                  </a:solidFill>
                  <a:latin typeface="+mj-lt"/>
                  <a:ea typeface="Noto Sans" panose="020B0502040504020204" pitchFamily="34" charset="0"/>
                </a:rPr>
                <a:t>Senior Technical Product Manager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AA0AD69-F75F-4610-BAAA-F82A07F0D1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91" b="5591"/>
            <a:stretch/>
          </p:blipFill>
          <p:spPr>
            <a:xfrm>
              <a:off x="3482075" y="2037786"/>
              <a:ext cx="1714500" cy="2286000"/>
            </a:xfrm>
            <a:prstGeom prst="ellipse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4033B9-6599-428C-AC63-6FF542CF4584}"/>
              </a:ext>
            </a:extLst>
          </p:cNvPr>
          <p:cNvGrpSpPr/>
          <p:nvPr/>
        </p:nvGrpSpPr>
        <p:grpSpPr>
          <a:xfrm>
            <a:off x="3503116" y="2696537"/>
            <a:ext cx="2246654" cy="2993886"/>
            <a:chOff x="3215998" y="2037786"/>
            <a:chExt cx="2246654" cy="29938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0E3225-CA53-4C28-99FB-E33BD15D0008}"/>
                </a:ext>
              </a:extLst>
            </p:cNvPr>
            <p:cNvSpPr txBox="1"/>
            <p:nvPr/>
          </p:nvSpPr>
          <p:spPr>
            <a:xfrm>
              <a:off x="3215998" y="4323786"/>
              <a:ext cx="22466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50000"/>
                    </a:schemeClr>
                  </a:solidFill>
                  <a:ea typeface="Noto Sans" panose="020B0502040504020204" pitchFamily="34" charset="0"/>
                </a:rPr>
                <a:t>Kasey Holland</a:t>
              </a:r>
            </a:p>
            <a:p>
              <a:pPr algn="ctr"/>
              <a:r>
                <a:rPr lang="en-US" sz="2000" i="1" dirty="0">
                  <a:solidFill>
                    <a:schemeClr val="tx1">
                      <a:lumMod val="50000"/>
                    </a:schemeClr>
                  </a:solidFill>
                  <a:ea typeface="Noto Sans" panose="020B0502040504020204" pitchFamily="34" charset="0"/>
                </a:rPr>
                <a:t>Technical Manager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47F3377-2F3E-42BA-AA60-F6F212F21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r="1250"/>
            <a:stretch/>
          </p:blipFill>
          <p:spPr>
            <a:xfrm>
              <a:off x="3482075" y="2037786"/>
              <a:ext cx="1714500" cy="2286000"/>
            </a:xfrm>
            <a:prstGeom prst="ellipse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D8438A-DAD4-4021-BEEB-BA57CBA1532B}"/>
              </a:ext>
            </a:extLst>
          </p:cNvPr>
          <p:cNvGrpSpPr/>
          <p:nvPr/>
        </p:nvGrpSpPr>
        <p:grpSpPr>
          <a:xfrm>
            <a:off x="6441770" y="2725112"/>
            <a:ext cx="2246654" cy="3273088"/>
            <a:chOff x="3215998" y="2066361"/>
            <a:chExt cx="2246654" cy="327308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646237D-9487-4102-8220-9E2F81BB5147}"/>
                </a:ext>
              </a:extLst>
            </p:cNvPr>
            <p:cNvSpPr txBox="1"/>
            <p:nvPr/>
          </p:nvSpPr>
          <p:spPr>
            <a:xfrm>
              <a:off x="3215998" y="4323786"/>
              <a:ext cx="22466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50000"/>
                    </a:schemeClr>
                  </a:solidFill>
                  <a:ea typeface="Noto Sans" panose="020B0502040504020204" pitchFamily="34" charset="0"/>
                </a:rPr>
                <a:t>Leora Radetsky</a:t>
              </a:r>
            </a:p>
            <a:p>
              <a:pPr algn="ctr"/>
              <a:r>
                <a:rPr lang="en-US" sz="2000" i="1" dirty="0">
                  <a:solidFill>
                    <a:schemeClr val="tx1">
                      <a:lumMod val="50000"/>
                    </a:schemeClr>
                  </a:solidFill>
                  <a:latin typeface="+mj-lt"/>
                  <a:ea typeface="Noto Sans" panose="020B0502040504020204" pitchFamily="34" charset="0"/>
                </a:rPr>
                <a:t>Senior Lighting Scientist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1078CA7-428C-473A-8206-3B2905215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1" r="-1877" b="6745"/>
            <a:stretch/>
          </p:blipFill>
          <p:spPr>
            <a:xfrm>
              <a:off x="3482075" y="2066361"/>
              <a:ext cx="1714500" cy="2228850"/>
            </a:xfrm>
            <a:prstGeom prst="ellipse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2F214EC-20C7-4A4D-B928-94FB137E00BE}"/>
              </a:ext>
            </a:extLst>
          </p:cNvPr>
          <p:cNvGrpSpPr/>
          <p:nvPr/>
        </p:nvGrpSpPr>
        <p:grpSpPr>
          <a:xfrm>
            <a:off x="8999414" y="2725112"/>
            <a:ext cx="2352798" cy="3273088"/>
            <a:chOff x="3215998" y="2066361"/>
            <a:chExt cx="2352798" cy="327308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23AF6D-2121-41B0-938C-7EA54F2A45B2}"/>
                </a:ext>
              </a:extLst>
            </p:cNvPr>
            <p:cNvSpPr txBox="1"/>
            <p:nvPr/>
          </p:nvSpPr>
          <p:spPr>
            <a:xfrm>
              <a:off x="3215998" y="4323786"/>
              <a:ext cx="23527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50000"/>
                    </a:schemeClr>
                  </a:solidFill>
                  <a:ea typeface="Noto Sans" panose="020B0502040504020204" pitchFamily="34" charset="0"/>
                </a:rPr>
                <a:t>Aaron Feldman</a:t>
              </a:r>
            </a:p>
            <a:p>
              <a:pPr algn="ctr"/>
              <a:r>
                <a:rPr lang="en-US" sz="2000" i="1" dirty="0">
                  <a:solidFill>
                    <a:schemeClr val="tx1">
                      <a:lumMod val="50000"/>
                    </a:schemeClr>
                  </a:solidFill>
                  <a:ea typeface="Noto Sans" panose="020B0502040504020204" pitchFamily="34" charset="0"/>
                </a:rPr>
                <a:t>Senior Technical Operations Analyst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3BFBC9D-9C7C-4D9E-9D46-05C816A58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82075" y="2066361"/>
              <a:ext cx="1714500" cy="2228850"/>
            </a:xfrm>
            <a:prstGeom prst="ellipse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2AE0CF9-62FD-4B61-991E-ACD1D90C1F38}"/>
              </a:ext>
            </a:extLst>
          </p:cNvPr>
          <p:cNvSpPr/>
          <p:nvPr/>
        </p:nvSpPr>
        <p:spPr>
          <a:xfrm>
            <a:off x="674914" y="1690688"/>
            <a:ext cx="5421086" cy="4437969"/>
          </a:xfrm>
          <a:prstGeom prst="rect">
            <a:avLst/>
          </a:prstGeom>
          <a:noFill/>
          <a:ln>
            <a:solidFill>
              <a:srgbClr val="97C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53D2E6-6E36-4548-B0E0-26ECE27602EF}"/>
              </a:ext>
            </a:extLst>
          </p:cNvPr>
          <p:cNvSpPr/>
          <p:nvPr/>
        </p:nvSpPr>
        <p:spPr>
          <a:xfrm>
            <a:off x="6173122" y="1690688"/>
            <a:ext cx="5421086" cy="4437969"/>
          </a:xfrm>
          <a:prstGeom prst="rect">
            <a:avLst/>
          </a:prstGeom>
          <a:noFill/>
          <a:ln>
            <a:solidFill>
              <a:srgbClr val="97C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76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Webinar Logistics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409561" cy="4351338"/>
          </a:xfrm>
        </p:spPr>
        <p:txBody>
          <a:bodyPr>
            <a:normAutofit/>
          </a:bodyPr>
          <a:lstStyle/>
          <a:p>
            <a:r>
              <a:rPr lang="en-US" b="1" dirty="0"/>
              <a:t>Slides and recorded webinar will be posted </a:t>
            </a:r>
            <a:r>
              <a:rPr lang="en-US" dirty="0"/>
              <a:t>on the </a:t>
            </a:r>
            <a:r>
              <a:rPr lang="en-US" i="1" dirty="0"/>
              <a:t>DLC News &amp; Events</a:t>
            </a:r>
            <a:r>
              <a:rPr lang="en-US" dirty="0"/>
              <a:t> page at </a:t>
            </a:r>
            <a:r>
              <a:rPr lang="en-US" dirty="0">
                <a:hlinkClick r:id="rId3"/>
              </a:rPr>
              <a:t>www.designlights.org</a:t>
            </a:r>
            <a:r>
              <a:rPr lang="en-US" dirty="0"/>
              <a:t> shortly after today’s presentation</a:t>
            </a:r>
          </a:p>
          <a:p>
            <a:r>
              <a:rPr lang="en-US" dirty="0"/>
              <a:t>All attendees are automatically muted</a:t>
            </a:r>
          </a:p>
          <a:p>
            <a:pPr lvl="1"/>
            <a:r>
              <a:rPr lang="en-US" altLang="en-US" dirty="0">
                <a:cs typeface="Arial" panose="020B0604020202020204" pitchFamily="34" charset="0"/>
              </a:rPr>
              <a:t>If you experience technical issues, please use the chat feature to let us know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BE9D6-2AEA-4830-9DC0-68870D768C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8DA47B-C259-41B2-A9E8-A133F3190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761" y="1578948"/>
            <a:ext cx="5742312" cy="370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47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3F66A-E4DE-404F-8D66-6781515FB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and 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38FAA-5F52-4451-9A97-BA426B62E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71764" cy="4351338"/>
          </a:xfrm>
        </p:spPr>
        <p:txBody>
          <a:bodyPr>
            <a:normAutofit/>
          </a:bodyPr>
          <a:lstStyle/>
          <a:p>
            <a:r>
              <a:rPr lang="en-US" dirty="0"/>
              <a:t>We will leave </a:t>
            </a:r>
            <a:r>
              <a:rPr lang="en-US" b="1" dirty="0"/>
              <a:t>15 minutes </a:t>
            </a:r>
            <a:r>
              <a:rPr lang="en-US" dirty="0"/>
              <a:t>after the presentation to answer questions. Please enter your Questions pane in </a:t>
            </a:r>
            <a:r>
              <a:rPr lang="en-US" dirty="0" err="1"/>
              <a:t>GoToWebinar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DLC technical support team will answer questions as they come in via the questions pane</a:t>
            </a:r>
          </a:p>
          <a:p>
            <a:pPr lvl="1"/>
            <a:r>
              <a:rPr lang="en-US" dirty="0"/>
              <a:t>Some questions will be answered aloud (anonymously) at the end during the Q&amp;A session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011C8-1D67-4A6E-B5E2-CF18454F4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BE9D6-2AEA-4830-9DC0-68870D768C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E8AFEE2-7E90-427B-BBAA-756282120274}"/>
              </a:ext>
            </a:extLst>
          </p:cNvPr>
          <p:cNvSpPr/>
          <p:nvPr/>
        </p:nvSpPr>
        <p:spPr>
          <a:xfrm rot="1505139">
            <a:off x="7160696" y="3924213"/>
            <a:ext cx="1016000" cy="2438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A9A18B-8B4A-4BEC-AF07-750F10802E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" t="118" r="740"/>
          <a:stretch/>
        </p:blipFill>
        <p:spPr>
          <a:xfrm>
            <a:off x="8583930" y="291465"/>
            <a:ext cx="2655570" cy="604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79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78AF8D-9B64-4A36-8EEB-70CE5A5ECE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V2 Overview and Timeline</a:t>
            </a:r>
          </a:p>
        </p:txBody>
      </p:sp>
    </p:spTree>
    <p:extLst>
      <p:ext uri="{BB962C8B-B14F-4D97-AF65-F5344CB8AC3E}">
        <p14:creationId xmlns:p14="http://schemas.microsoft.com/office/powerpoint/2010/main" val="3993039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A24CC-DB07-4B9D-9495-131A5C388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Hort</a:t>
            </a:r>
            <a:r>
              <a:rPr lang="en-US" dirty="0"/>
              <a:t> Version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5410C-7DF4-4816-AC2F-FE6326E93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Updates to the V1.2 Technical Requirements include:</a:t>
            </a:r>
          </a:p>
          <a:p>
            <a:pPr lvl="1"/>
            <a:r>
              <a:rPr lang="en-US" dirty="0"/>
              <a:t>Aligning with ASABE S640 Abbreviations and Details</a:t>
            </a:r>
          </a:p>
          <a:p>
            <a:pPr lvl="1"/>
            <a:r>
              <a:rPr lang="en-US" dirty="0"/>
              <a:t>Alignment with UL 8800</a:t>
            </a:r>
          </a:p>
          <a:p>
            <a:pPr lvl="1"/>
            <a:r>
              <a:rPr lang="en-US" dirty="0"/>
              <a:t>Requirements for TM-33-18 reporting</a:t>
            </a:r>
          </a:p>
          <a:p>
            <a:pPr lvl="1"/>
            <a:r>
              <a:rPr lang="en-US" dirty="0"/>
              <a:t>Two new optional reported metrics associated with the biologically-active radiation range for plants (280-800nm)</a:t>
            </a:r>
          </a:p>
          <a:p>
            <a:r>
              <a:rPr lang="en-US" dirty="0"/>
              <a:t>Introduces new application types:</a:t>
            </a:r>
          </a:p>
          <a:p>
            <a:pPr lvl="1"/>
            <a:r>
              <a:rPr lang="en-US" dirty="0"/>
              <a:t>Family Grouping</a:t>
            </a:r>
          </a:p>
          <a:p>
            <a:pPr lvl="1"/>
            <a:r>
              <a:rPr lang="en-US" dirty="0"/>
              <a:t>Private Label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CDE88-05E5-46C0-AC9F-0F5A220F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E9D6-2AEA-4830-9DC0-68870D768C4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493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2E57D-28B0-462B-9D58-C30C57131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Hort</a:t>
            </a:r>
            <a:r>
              <a:rPr lang="en-US" dirty="0"/>
              <a:t> Version 2.1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4779F-E5BD-42B9-AD3F-FEF2467C7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Version 2.0 will be directly followed by V2.1</a:t>
            </a:r>
          </a:p>
          <a:p>
            <a:pPr lvl="1"/>
            <a:r>
              <a:rPr lang="en-US" dirty="0"/>
              <a:t>Considers adding eligibility for </a:t>
            </a:r>
          </a:p>
          <a:p>
            <a:pPr lvl="2"/>
            <a:r>
              <a:rPr lang="en-US" dirty="0"/>
              <a:t>LED lamp products </a:t>
            </a:r>
          </a:p>
          <a:p>
            <a:pPr lvl="2"/>
            <a:r>
              <a:rPr lang="en-US" dirty="0"/>
              <a:t>DC and Modular systems</a:t>
            </a:r>
          </a:p>
          <a:p>
            <a:pPr lvl="2"/>
            <a:r>
              <a:rPr lang="en-US" dirty="0"/>
              <a:t>Products with </a:t>
            </a:r>
            <a:r>
              <a:rPr lang="en-US" i="1" dirty="0"/>
              <a:t>externally</a:t>
            </a:r>
            <a:r>
              <a:rPr lang="en-US" dirty="0"/>
              <a:t>-supplied active cooling capabilities</a:t>
            </a:r>
          </a:p>
          <a:p>
            <a:pPr lvl="1"/>
            <a:r>
              <a:rPr lang="en-US" dirty="0"/>
              <a:t>V2.0 will not be impacted by V2.1</a:t>
            </a:r>
          </a:p>
          <a:p>
            <a:pPr lvl="2"/>
            <a:r>
              <a:rPr lang="en-US" dirty="0"/>
              <a:t>I.e. No delisting impacts from V2.1</a:t>
            </a:r>
          </a:p>
          <a:p>
            <a:r>
              <a:rPr lang="en-US" dirty="0"/>
              <a:t>Draft 1 to be released October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AEB13-8636-4EB1-B4C6-7599119C2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E9D6-2AEA-4830-9DC0-68870D768C4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995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38B7DC3F-6673-47D4-875E-C5D73F3E5534}"/>
              </a:ext>
            </a:extLst>
          </p:cNvPr>
          <p:cNvSpPr/>
          <p:nvPr/>
        </p:nvSpPr>
        <p:spPr>
          <a:xfrm>
            <a:off x="421359" y="5802649"/>
            <a:ext cx="11790619" cy="274320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V2.1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E1FC601-F280-468E-A7AD-3387B010C605}"/>
              </a:ext>
            </a:extLst>
          </p:cNvPr>
          <p:cNvSpPr/>
          <p:nvPr/>
        </p:nvSpPr>
        <p:spPr>
          <a:xfrm>
            <a:off x="8951430" y="5688495"/>
            <a:ext cx="1371600" cy="457200"/>
          </a:xfrm>
          <a:prstGeom prst="roundRect">
            <a:avLst>
              <a:gd name="adj" fmla="val 32702"/>
            </a:avLst>
          </a:prstGeom>
          <a:solidFill>
            <a:srgbClr val="4472C4">
              <a:lumMod val="60000"/>
              <a:lumOff val="40000"/>
            </a:srgbClr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Comment Period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097D02-3C60-4CBA-89AE-2F9DB7F9C1C0}"/>
              </a:ext>
            </a:extLst>
          </p:cNvPr>
          <p:cNvSpPr/>
          <p:nvPr/>
        </p:nvSpPr>
        <p:spPr>
          <a:xfrm>
            <a:off x="421359" y="3545983"/>
            <a:ext cx="11793792" cy="274320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V2.0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83FD59-AEDF-41EF-9815-DC1C9560B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Hort</a:t>
            </a:r>
            <a:r>
              <a:rPr lang="en-US" dirty="0"/>
              <a:t> Version 2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4A81A-8D25-4B5C-91A7-84B0E597D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E9D6-2AEA-4830-9DC0-68870D768C48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B8C7F5B-058D-4F45-827D-9E6923ECF6AF}"/>
              </a:ext>
            </a:extLst>
          </p:cNvPr>
          <p:cNvGrpSpPr/>
          <p:nvPr/>
        </p:nvGrpSpPr>
        <p:grpSpPr>
          <a:xfrm>
            <a:off x="857191" y="2468964"/>
            <a:ext cx="771687" cy="1525729"/>
            <a:chOff x="802327" y="2468964"/>
            <a:chExt cx="771687" cy="152572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5E8FE8-9D79-4A0F-BF04-D0CEEA70E532}"/>
                </a:ext>
              </a:extLst>
            </p:cNvPr>
            <p:cNvSpPr txBox="1"/>
            <p:nvPr/>
          </p:nvSpPr>
          <p:spPr>
            <a:xfrm>
              <a:off x="802327" y="2468964"/>
              <a:ext cx="771687" cy="738664"/>
            </a:xfrm>
            <a:prstGeom prst="rect">
              <a:avLst/>
            </a:prstGeom>
            <a:noFill/>
            <a:ln>
              <a:solidFill>
                <a:srgbClr val="4472C4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V2.0 Draft 1 Release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4D77BEB-B48C-4F18-BC7E-BE462476E62F}"/>
                </a:ext>
              </a:extLst>
            </p:cNvPr>
            <p:cNvGrpSpPr/>
            <p:nvPr/>
          </p:nvGrpSpPr>
          <p:grpSpPr>
            <a:xfrm>
              <a:off x="858311" y="3354613"/>
              <a:ext cx="652074" cy="640080"/>
              <a:chOff x="29581" y="2887408"/>
              <a:chExt cx="826382" cy="77203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7C5220A-1893-4237-A9AF-BF24AB946627}"/>
                  </a:ext>
                </a:extLst>
              </p:cNvPr>
              <p:cNvSpPr/>
              <p:nvPr/>
            </p:nvSpPr>
            <p:spPr>
              <a:xfrm>
                <a:off x="44782" y="2887408"/>
                <a:ext cx="811181" cy="772037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19C320E-B056-494D-9B3A-B65B31505491}"/>
                  </a:ext>
                </a:extLst>
              </p:cNvPr>
              <p:cNvSpPr txBox="1"/>
              <p:nvPr/>
            </p:nvSpPr>
            <p:spPr>
              <a:xfrm>
                <a:off x="29581" y="3092480"/>
                <a:ext cx="804722" cy="371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May 6</a:t>
                </a:r>
              </a:p>
            </p:txBody>
          </p: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AB6551E-9CA4-47DB-AC80-78E74BE473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96580" y="3211622"/>
              <a:ext cx="0" cy="13716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456E76E-9E06-45FF-A692-229D39578354}"/>
              </a:ext>
            </a:extLst>
          </p:cNvPr>
          <p:cNvSpPr/>
          <p:nvPr/>
        </p:nvSpPr>
        <p:spPr>
          <a:xfrm>
            <a:off x="3174106" y="3449157"/>
            <a:ext cx="1005840" cy="457200"/>
          </a:xfrm>
          <a:prstGeom prst="roundRect">
            <a:avLst>
              <a:gd name="adj" fmla="val 32702"/>
            </a:avLst>
          </a:prstGeom>
          <a:solidFill>
            <a:srgbClr val="4472C4">
              <a:lumMod val="60000"/>
              <a:lumOff val="40000"/>
            </a:srgbClr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Targeted Outreach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26D79FB-DC0C-4C1A-A97E-C265F1BFF3F5}"/>
              </a:ext>
            </a:extLst>
          </p:cNvPr>
          <p:cNvGrpSpPr/>
          <p:nvPr/>
        </p:nvGrpSpPr>
        <p:grpSpPr>
          <a:xfrm>
            <a:off x="4082385" y="2674248"/>
            <a:ext cx="985793" cy="1310285"/>
            <a:chOff x="4194145" y="2684408"/>
            <a:chExt cx="985793" cy="131028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8859DB3-567B-4189-88CE-786BB1F922F3}"/>
                </a:ext>
              </a:extLst>
            </p:cNvPr>
            <p:cNvSpPr txBox="1"/>
            <p:nvPr/>
          </p:nvSpPr>
          <p:spPr>
            <a:xfrm>
              <a:off x="4194145" y="2684408"/>
              <a:ext cx="985793" cy="523220"/>
            </a:xfrm>
            <a:prstGeom prst="rect">
              <a:avLst/>
            </a:prstGeom>
            <a:noFill/>
            <a:ln>
              <a:solidFill>
                <a:srgbClr val="4472C4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V2.0 Final Release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9B2DC27-18C4-4E2E-B6B2-ED6DFD575B31}"/>
                </a:ext>
              </a:extLst>
            </p:cNvPr>
            <p:cNvGrpSpPr/>
            <p:nvPr/>
          </p:nvGrpSpPr>
          <p:grpSpPr>
            <a:xfrm>
              <a:off x="4367003" y="3354613"/>
              <a:ext cx="640078" cy="640080"/>
              <a:chOff x="44782" y="2887408"/>
              <a:chExt cx="811181" cy="77203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C4DDEBC9-BA9A-44B1-AED4-0524F531DCAE}"/>
                  </a:ext>
                </a:extLst>
              </p:cNvPr>
              <p:cNvSpPr/>
              <p:nvPr/>
            </p:nvSpPr>
            <p:spPr>
              <a:xfrm>
                <a:off x="44782" y="2887408"/>
                <a:ext cx="811181" cy="772037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882EC20-4893-4CA7-A2E6-F4117C2D87C1}"/>
                  </a:ext>
                </a:extLst>
              </p:cNvPr>
              <p:cNvSpPr txBox="1"/>
              <p:nvPr/>
            </p:nvSpPr>
            <p:spPr>
              <a:xfrm>
                <a:off x="119536" y="3092480"/>
                <a:ext cx="648459" cy="371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Sept</a:t>
                </a: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A63B88D-AE61-4CEA-B0BE-8141A0694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81828" y="3207628"/>
              <a:ext cx="0" cy="13716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98C5AB9-CCFD-4C8F-AE45-E070C8CD1D3B}"/>
              </a:ext>
            </a:extLst>
          </p:cNvPr>
          <p:cNvGrpSpPr/>
          <p:nvPr/>
        </p:nvGrpSpPr>
        <p:grpSpPr>
          <a:xfrm>
            <a:off x="8240654" y="2674583"/>
            <a:ext cx="1154088" cy="1320110"/>
            <a:chOff x="7653102" y="2674583"/>
            <a:chExt cx="1154088" cy="132011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BA8773-C4B9-4B71-9AF7-1213120AE15A}"/>
                </a:ext>
              </a:extLst>
            </p:cNvPr>
            <p:cNvSpPr txBox="1"/>
            <p:nvPr/>
          </p:nvSpPr>
          <p:spPr>
            <a:xfrm>
              <a:off x="7821397" y="2674583"/>
              <a:ext cx="985793" cy="523220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4472C4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V2.0 Effective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23E35EB-441D-4DBC-8E24-7F5873B60E75}"/>
                </a:ext>
              </a:extLst>
            </p:cNvPr>
            <p:cNvGrpSpPr/>
            <p:nvPr/>
          </p:nvGrpSpPr>
          <p:grpSpPr>
            <a:xfrm>
              <a:off x="7653102" y="3354613"/>
              <a:ext cx="640079" cy="640080"/>
              <a:chOff x="44782" y="2887408"/>
              <a:chExt cx="811181" cy="772037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9672671-55FC-4A97-9F55-116EA078FD08}"/>
                  </a:ext>
                </a:extLst>
              </p:cNvPr>
              <p:cNvSpPr/>
              <p:nvPr/>
            </p:nvSpPr>
            <p:spPr>
              <a:xfrm>
                <a:off x="44782" y="2887408"/>
                <a:ext cx="811181" cy="772037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6D38F69-527C-4737-A073-2DC01877F747}"/>
                  </a:ext>
                </a:extLst>
              </p:cNvPr>
              <p:cNvSpPr txBox="1"/>
              <p:nvPr/>
            </p:nvSpPr>
            <p:spPr>
              <a:xfrm>
                <a:off x="130712" y="3092480"/>
                <a:ext cx="626110" cy="371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Mar</a:t>
                </a: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58E9371-B266-4AEE-972C-F5953675CF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0749" y="3207628"/>
              <a:ext cx="0" cy="13716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DC2DD80-1EFB-404D-BFFE-79E5C2DE68FB}"/>
              </a:ext>
            </a:extLst>
          </p:cNvPr>
          <p:cNvGrpSpPr/>
          <p:nvPr/>
        </p:nvGrpSpPr>
        <p:grpSpPr>
          <a:xfrm>
            <a:off x="4817421" y="4727664"/>
            <a:ext cx="822960" cy="1511587"/>
            <a:chOff x="5201572" y="4811643"/>
            <a:chExt cx="822960" cy="1511587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F26CDAD-0B18-4A94-AF23-0D334F049C0C}"/>
                </a:ext>
              </a:extLst>
            </p:cNvPr>
            <p:cNvSpPr txBox="1"/>
            <p:nvPr/>
          </p:nvSpPr>
          <p:spPr>
            <a:xfrm>
              <a:off x="5201572" y="4811643"/>
              <a:ext cx="822960" cy="731520"/>
            </a:xfrm>
            <a:prstGeom prst="rect">
              <a:avLst/>
            </a:prstGeom>
            <a:noFill/>
            <a:ln>
              <a:solidFill>
                <a:srgbClr val="4472C4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V2.1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Draft 1 Release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96F50AE-30F7-444F-B01E-7EE9DAC8C69A}"/>
                </a:ext>
              </a:extLst>
            </p:cNvPr>
            <p:cNvGrpSpPr/>
            <p:nvPr/>
          </p:nvGrpSpPr>
          <p:grpSpPr>
            <a:xfrm>
              <a:off x="5281949" y="5683150"/>
              <a:ext cx="640079" cy="640080"/>
              <a:chOff x="44782" y="2887408"/>
              <a:chExt cx="811181" cy="772037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4B502AA-775F-41AE-8083-97C301861422}"/>
                  </a:ext>
                </a:extLst>
              </p:cNvPr>
              <p:cNvSpPr/>
              <p:nvPr/>
            </p:nvSpPr>
            <p:spPr>
              <a:xfrm>
                <a:off x="44782" y="2887408"/>
                <a:ext cx="811181" cy="772037"/>
              </a:xfrm>
              <a:prstGeom prst="ellipse">
                <a:avLst/>
              </a:prstGeom>
              <a:solidFill>
                <a:srgbClr val="ED7D31"/>
              </a:solidFill>
              <a:ln w="12700" cap="flat" cmpd="sng" algn="ctr">
                <a:solidFill>
                  <a:srgbClr val="ED7D31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96DE94F-582E-4F45-9F54-918D359CA044}"/>
                  </a:ext>
                </a:extLst>
              </p:cNvPr>
              <p:cNvSpPr txBox="1"/>
              <p:nvPr/>
            </p:nvSpPr>
            <p:spPr>
              <a:xfrm>
                <a:off x="188901" y="3092480"/>
                <a:ext cx="557040" cy="371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Oct</a:t>
                </a:r>
              </a:p>
            </p:txBody>
          </p: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0B6EF7C-3E2F-401C-ADF1-27697C8412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01987" y="5543959"/>
              <a:ext cx="0" cy="13716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699D5DF-EAA1-43A7-A354-E9CAF0B5AD36}"/>
              </a:ext>
            </a:extLst>
          </p:cNvPr>
          <p:cNvGrpSpPr/>
          <p:nvPr/>
        </p:nvGrpSpPr>
        <p:grpSpPr>
          <a:xfrm>
            <a:off x="5860252" y="1628080"/>
            <a:ext cx="2743200" cy="4532868"/>
            <a:chOff x="6276940" y="1628080"/>
            <a:chExt cx="2743200" cy="453286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506F4C3-794D-43D6-B2DB-EF97234C814F}"/>
                </a:ext>
              </a:extLst>
            </p:cNvPr>
            <p:cNvCxnSpPr>
              <a:cxnSpLocks/>
              <a:stCxn id="34" idx="3"/>
            </p:cNvCxnSpPr>
            <p:nvPr/>
          </p:nvCxnSpPr>
          <p:spPr>
            <a:xfrm>
              <a:off x="7648540" y="1856680"/>
              <a:ext cx="39504" cy="430426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" name="Arrow: Left 33">
              <a:extLst>
                <a:ext uri="{FF2B5EF4-FFF2-40B4-BE49-F238E27FC236}">
                  <a16:creationId xmlns:a16="http://schemas.microsoft.com/office/drawing/2014/main" id="{4612EDCC-1BD3-4B99-A84E-AD0AB1674CF2}"/>
                </a:ext>
              </a:extLst>
            </p:cNvPr>
            <p:cNvSpPr/>
            <p:nvPr/>
          </p:nvSpPr>
          <p:spPr>
            <a:xfrm>
              <a:off x="6276940" y="1628080"/>
              <a:ext cx="1371600" cy="457200"/>
            </a:xfrm>
            <a:prstGeom prst="leftArrow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2020</a:t>
              </a:r>
            </a:p>
          </p:txBody>
        </p:sp>
        <p:sp>
          <p:nvSpPr>
            <p:cNvPr id="56" name="Arrow: Right 55">
              <a:extLst>
                <a:ext uri="{FF2B5EF4-FFF2-40B4-BE49-F238E27FC236}">
                  <a16:creationId xmlns:a16="http://schemas.microsoft.com/office/drawing/2014/main" id="{D728AD14-3613-4AD7-A3D9-FCB17E77ECBF}"/>
                </a:ext>
              </a:extLst>
            </p:cNvPr>
            <p:cNvSpPr/>
            <p:nvPr/>
          </p:nvSpPr>
          <p:spPr>
            <a:xfrm>
              <a:off x="7648540" y="2013088"/>
              <a:ext cx="1371600" cy="457200"/>
            </a:xfrm>
            <a:prstGeom prst="rightArrow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C48D422-B148-4260-B659-2BD9EBEBC303}"/>
              </a:ext>
            </a:extLst>
          </p:cNvPr>
          <p:cNvGrpSpPr/>
          <p:nvPr/>
        </p:nvGrpSpPr>
        <p:grpSpPr>
          <a:xfrm>
            <a:off x="8181307" y="4721316"/>
            <a:ext cx="822960" cy="1517935"/>
            <a:chOff x="8414987" y="4805295"/>
            <a:chExt cx="822960" cy="151793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31AE987-2090-4DCB-A598-AC8488B7D017}"/>
                </a:ext>
              </a:extLst>
            </p:cNvPr>
            <p:cNvSpPr txBox="1"/>
            <p:nvPr/>
          </p:nvSpPr>
          <p:spPr>
            <a:xfrm>
              <a:off x="8414987" y="4805295"/>
              <a:ext cx="822960" cy="731520"/>
            </a:xfrm>
            <a:prstGeom prst="rect">
              <a:avLst/>
            </a:prstGeom>
            <a:noFill/>
            <a:ln>
              <a:solidFill>
                <a:srgbClr val="4472C4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V2.1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Draft 2 Release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33CE9C2-88E9-43BD-A58C-D730E8179D82}"/>
                </a:ext>
              </a:extLst>
            </p:cNvPr>
            <p:cNvGrpSpPr/>
            <p:nvPr/>
          </p:nvGrpSpPr>
          <p:grpSpPr>
            <a:xfrm>
              <a:off x="8471096" y="5683150"/>
              <a:ext cx="640079" cy="640080"/>
              <a:chOff x="44782" y="2887408"/>
              <a:chExt cx="811181" cy="772037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AF809981-0A04-4924-8968-E0B952BC8CCC}"/>
                  </a:ext>
                </a:extLst>
              </p:cNvPr>
              <p:cNvSpPr/>
              <p:nvPr/>
            </p:nvSpPr>
            <p:spPr>
              <a:xfrm>
                <a:off x="44782" y="2887408"/>
                <a:ext cx="811181" cy="772037"/>
              </a:xfrm>
              <a:prstGeom prst="ellipse">
                <a:avLst/>
              </a:prstGeom>
              <a:solidFill>
                <a:srgbClr val="ED7D31"/>
              </a:solidFill>
              <a:ln w="12700" cap="flat" cmpd="sng" algn="ctr">
                <a:solidFill>
                  <a:srgbClr val="ED7D31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907937A-41FC-4478-A3EB-3E268EE75D29}"/>
                  </a:ext>
                </a:extLst>
              </p:cNvPr>
              <p:cNvSpPr txBox="1"/>
              <p:nvPr/>
            </p:nvSpPr>
            <p:spPr>
              <a:xfrm>
                <a:off x="158421" y="3092480"/>
                <a:ext cx="617985" cy="371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Mar</a:t>
                </a:r>
              </a:p>
            </p:txBody>
          </p: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EBE2FA6-BFE4-4B25-A41C-34B228FE82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1135" y="5536393"/>
              <a:ext cx="0" cy="13716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2BDF784-9D1C-46D3-A725-257689F99ACA}"/>
              </a:ext>
            </a:extLst>
          </p:cNvPr>
          <p:cNvGrpSpPr/>
          <p:nvPr/>
        </p:nvGrpSpPr>
        <p:grpSpPr>
          <a:xfrm>
            <a:off x="10377551" y="4720894"/>
            <a:ext cx="1002933" cy="1518357"/>
            <a:chOff x="10437606" y="4804873"/>
            <a:chExt cx="1002933" cy="151835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C364F2F-8C07-4BA8-BE12-0D0992B389E2}"/>
                </a:ext>
              </a:extLst>
            </p:cNvPr>
            <p:cNvSpPr txBox="1"/>
            <p:nvPr/>
          </p:nvSpPr>
          <p:spPr>
            <a:xfrm>
              <a:off x="10437606" y="4804873"/>
              <a:ext cx="822960" cy="731520"/>
            </a:xfrm>
            <a:prstGeom prst="rect">
              <a:avLst/>
            </a:prstGeom>
            <a:noFill/>
            <a:ln>
              <a:solidFill>
                <a:srgbClr val="4472C4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V2.1 Final Release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F8AC907-7E4C-47AC-B0A9-01BE354E0877}"/>
                </a:ext>
              </a:extLst>
            </p:cNvPr>
            <p:cNvGrpSpPr/>
            <p:nvPr/>
          </p:nvGrpSpPr>
          <p:grpSpPr>
            <a:xfrm>
              <a:off x="10800460" y="5683150"/>
              <a:ext cx="640079" cy="640080"/>
              <a:chOff x="44782" y="2887408"/>
              <a:chExt cx="811181" cy="772037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677F2520-4B14-491A-BA83-963ED7FEAE32}"/>
                  </a:ext>
                </a:extLst>
              </p:cNvPr>
              <p:cNvSpPr/>
              <p:nvPr/>
            </p:nvSpPr>
            <p:spPr>
              <a:xfrm>
                <a:off x="44782" y="2887408"/>
                <a:ext cx="811181" cy="772037"/>
              </a:xfrm>
              <a:prstGeom prst="ellipse">
                <a:avLst/>
              </a:prstGeom>
              <a:solidFill>
                <a:srgbClr val="ED7D31"/>
              </a:solidFill>
              <a:ln w="12700" cap="flat" cmpd="sng" algn="ctr">
                <a:solidFill>
                  <a:srgbClr val="ED7D31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EFF69B0-7916-4881-A3CB-E59D5F2D2494}"/>
                  </a:ext>
                </a:extLst>
              </p:cNvPr>
              <p:cNvSpPr txBox="1"/>
              <p:nvPr/>
            </p:nvSpPr>
            <p:spPr>
              <a:xfrm>
                <a:off x="137091" y="3092480"/>
                <a:ext cx="660647" cy="371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June</a:t>
                </a:r>
              </a:p>
            </p:txBody>
          </p: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DAB18EF-4101-4158-93FB-27295EF1A2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71339" y="5536393"/>
              <a:ext cx="0" cy="13716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0E1EA8A-4B6C-4783-B9E1-595FFC22376F}"/>
              </a:ext>
            </a:extLst>
          </p:cNvPr>
          <p:cNvGrpSpPr/>
          <p:nvPr/>
        </p:nvGrpSpPr>
        <p:grpSpPr>
          <a:xfrm>
            <a:off x="11274081" y="4923851"/>
            <a:ext cx="826836" cy="1303825"/>
            <a:chOff x="11334136" y="5019405"/>
            <a:chExt cx="826836" cy="130382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01D58C4-7A34-4A69-9AB5-C8126B625044}"/>
                </a:ext>
              </a:extLst>
            </p:cNvPr>
            <p:cNvSpPr txBox="1"/>
            <p:nvPr/>
          </p:nvSpPr>
          <p:spPr>
            <a:xfrm>
              <a:off x="11334136" y="5019405"/>
              <a:ext cx="826836" cy="523220"/>
            </a:xfrm>
            <a:prstGeom prst="rect">
              <a:avLst/>
            </a:prstGeom>
            <a:noFill/>
            <a:ln>
              <a:solidFill>
                <a:srgbClr val="4472C4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V2.1 Effective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A18A453-F7FB-4DC7-AF46-CF6979B0E2F4}"/>
                </a:ext>
              </a:extLst>
            </p:cNvPr>
            <p:cNvGrpSpPr/>
            <p:nvPr/>
          </p:nvGrpSpPr>
          <p:grpSpPr>
            <a:xfrm>
              <a:off x="11495999" y="5683150"/>
              <a:ext cx="640079" cy="640080"/>
              <a:chOff x="44782" y="2887408"/>
              <a:chExt cx="811181" cy="772037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590FEF2C-D443-4D4E-9D90-2EBCCD706374}"/>
                  </a:ext>
                </a:extLst>
              </p:cNvPr>
              <p:cNvSpPr/>
              <p:nvPr/>
            </p:nvSpPr>
            <p:spPr>
              <a:xfrm>
                <a:off x="44782" y="2887408"/>
                <a:ext cx="811181" cy="772037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A3280B3-D1D5-44DA-B344-293BF24D4FDF}"/>
                  </a:ext>
                </a:extLst>
              </p:cNvPr>
              <p:cNvSpPr txBox="1"/>
              <p:nvPr/>
            </p:nvSpPr>
            <p:spPr>
              <a:xfrm>
                <a:off x="169600" y="3092480"/>
                <a:ext cx="595639" cy="371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July</a:t>
                </a:r>
              </a:p>
            </p:txBody>
          </p:sp>
        </p:grp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3CA5A27-E729-4428-9CE0-63531D0C81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75030" y="5543163"/>
              <a:ext cx="0" cy="137160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C11C2D20-DE4B-4FC1-9C6A-A721AF8C69A1}"/>
              </a:ext>
            </a:extLst>
          </p:cNvPr>
          <p:cNvSpPr txBox="1"/>
          <p:nvPr/>
        </p:nvSpPr>
        <p:spPr>
          <a:xfrm>
            <a:off x="1686941" y="1388173"/>
            <a:ext cx="2352901" cy="1838801"/>
          </a:xfrm>
          <a:prstGeom prst="flowChartAlternateProcess">
            <a:avLst/>
          </a:prstGeom>
          <a:solidFill>
            <a:srgbClr val="70AD47">
              <a:lumMod val="40000"/>
              <a:lumOff val="60000"/>
            </a:srgbClr>
          </a:solidFill>
          <a:ln>
            <a:solidFill>
              <a:srgbClr val="70AD47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V2.0</a:t>
            </a:r>
          </a:p>
          <a:p>
            <a:pPr marL="91440" marR="0" lvl="0" indent="-18288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ASABE terminology</a:t>
            </a:r>
          </a:p>
          <a:p>
            <a:pPr marL="91440" marR="0" lvl="0" indent="-18288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UL 8800</a:t>
            </a:r>
          </a:p>
          <a:p>
            <a:pPr marL="91440" marR="0" lvl="0" indent="-18288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TM-33 Reporting</a:t>
            </a:r>
          </a:p>
          <a:p>
            <a:pPr marL="91440" lvl="0" indent="-182880"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prstClr val="black"/>
                </a:solidFill>
                <a:latin typeface="Calibri" panose="020F0502020204030204"/>
              </a:rPr>
              <a:t>PBAR Optional</a:t>
            </a:r>
            <a:r>
              <a:rPr lang="en-US" sz="1400" kern="0" baseline="-25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00" kern="0" dirty="0">
                <a:solidFill>
                  <a:prstClr val="black"/>
                </a:solidFill>
                <a:latin typeface="Calibri" panose="020F0502020204030204"/>
              </a:rPr>
              <a:t>Reporting</a:t>
            </a:r>
          </a:p>
          <a:p>
            <a:pPr marL="91440" lvl="0" indent="-182880"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prstClr val="black"/>
                </a:solidFill>
                <a:latin typeface="Calibri" panose="020F0502020204030204"/>
              </a:rPr>
              <a:t>Family Grouping</a:t>
            </a:r>
          </a:p>
          <a:p>
            <a:pPr marL="91440" lvl="0" indent="-182880"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prstClr val="black"/>
                </a:solidFill>
                <a:latin typeface="Calibri" panose="020F0502020204030204"/>
              </a:rPr>
              <a:t>Private Labeling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526A6D9-90F5-4A85-BC59-FA8F7D97F1EB}"/>
              </a:ext>
            </a:extLst>
          </p:cNvPr>
          <p:cNvSpPr txBox="1"/>
          <p:nvPr/>
        </p:nvSpPr>
        <p:spPr>
          <a:xfrm>
            <a:off x="1449791" y="4251583"/>
            <a:ext cx="3127967" cy="1362075"/>
          </a:xfrm>
          <a:prstGeom prst="flowChartAlternateProcess">
            <a:avLst/>
          </a:prstGeom>
          <a:solidFill>
            <a:srgbClr val="ED7D31">
              <a:lumMod val="40000"/>
              <a:lumOff val="60000"/>
            </a:srgbClr>
          </a:solidFill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V2.1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New product types:</a:t>
            </a:r>
          </a:p>
          <a:p>
            <a:pPr marL="285750" marR="0" lvl="0" indent="-18288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Lamps</a:t>
            </a:r>
          </a:p>
          <a:p>
            <a:pPr marL="285750" marR="0" lvl="0" indent="-18288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DC</a:t>
            </a:r>
            <a:r>
              <a:rPr lang="en-US" sz="1400" kern="0" dirty="0">
                <a:solidFill>
                  <a:prstClr val="black"/>
                </a:solidFill>
                <a:latin typeface="Calibri" panose="020F0502020204030204"/>
              </a:rPr>
              <a:t> and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Modular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85750" marR="0" lvl="0" indent="-18288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i="1" kern="0" dirty="0">
                <a:solidFill>
                  <a:prstClr val="black"/>
                </a:solidFill>
                <a:latin typeface="Calibri" panose="020F0502020204030204"/>
              </a:rPr>
              <a:t>Externally</a:t>
            </a:r>
            <a:r>
              <a:rPr lang="en-US" sz="1400" kern="0" dirty="0">
                <a:solidFill>
                  <a:prstClr val="black"/>
                </a:solidFill>
                <a:latin typeface="Calibri" panose="020F0502020204030204"/>
              </a:rPr>
              <a:t>-supplied Active Cooling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B4A30B8-6AF6-45E3-BE9B-9406B192D877}"/>
              </a:ext>
            </a:extLst>
          </p:cNvPr>
          <p:cNvSpPr/>
          <p:nvPr/>
        </p:nvSpPr>
        <p:spPr>
          <a:xfrm>
            <a:off x="5599765" y="5690611"/>
            <a:ext cx="1480659" cy="457200"/>
          </a:xfrm>
          <a:prstGeom prst="roundRect">
            <a:avLst>
              <a:gd name="adj" fmla="val 32702"/>
            </a:avLst>
          </a:prstGeom>
          <a:solidFill>
            <a:srgbClr val="4472C4">
              <a:lumMod val="60000"/>
              <a:lumOff val="40000"/>
            </a:srgbClr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Comment Period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47E6D919-6ED4-401C-8C53-70067E24C8D5}"/>
              </a:ext>
            </a:extLst>
          </p:cNvPr>
          <p:cNvSpPr/>
          <p:nvPr/>
        </p:nvSpPr>
        <p:spPr>
          <a:xfrm>
            <a:off x="1600588" y="3450973"/>
            <a:ext cx="1480659" cy="457200"/>
          </a:xfrm>
          <a:prstGeom prst="roundRect">
            <a:avLst>
              <a:gd name="adj" fmla="val 32702"/>
            </a:avLst>
          </a:prstGeom>
          <a:solidFill>
            <a:srgbClr val="4472C4">
              <a:lumMod val="60000"/>
              <a:lumOff val="40000"/>
            </a:srgbClr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Comment Period</a:t>
            </a:r>
          </a:p>
        </p:txBody>
      </p:sp>
    </p:spTree>
    <p:extLst>
      <p:ext uri="{BB962C8B-B14F-4D97-AF65-F5344CB8AC3E}">
        <p14:creationId xmlns:p14="http://schemas.microsoft.com/office/powerpoint/2010/main" val="6355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7" grpId="0" animBg="1"/>
      <p:bldP spid="16" grpId="0" animBg="1"/>
      <p:bldP spid="23" grpId="0" animBg="1"/>
      <p:bldP spid="60" grpId="0" animBg="1"/>
      <p:bldP spid="61" grpId="0" animBg="1"/>
      <p:bldP spid="42" grpId="0" animBg="1"/>
      <p:bldP spid="8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DLC Colors">
      <a:dk1>
        <a:srgbClr val="3F3F3F"/>
      </a:dk1>
      <a:lt1>
        <a:sysClr val="window" lastClr="FFFFFF"/>
      </a:lt1>
      <a:dk2>
        <a:srgbClr val="595959"/>
      </a:dk2>
      <a:lt2>
        <a:srgbClr val="FFC20E"/>
      </a:lt2>
      <a:accent1>
        <a:srgbClr val="2169AD"/>
      </a:accent1>
      <a:accent2>
        <a:srgbClr val="30AE4C"/>
      </a:accent2>
      <a:accent3>
        <a:srgbClr val="4FC6E0"/>
      </a:accent3>
      <a:accent4>
        <a:srgbClr val="97CB59"/>
      </a:accent4>
      <a:accent5>
        <a:srgbClr val="FFC000"/>
      </a:accent5>
      <a:accent6>
        <a:srgbClr val="091823"/>
      </a:accent6>
      <a:hlink>
        <a:srgbClr val="2169AD"/>
      </a:hlink>
      <a:folHlink>
        <a:srgbClr val="0F263C"/>
      </a:folHlink>
    </a:clrScheme>
    <a:fontScheme name="DLC Fonts 2020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LC_Powerpoint_Template_Widescreen_2020" id="{8338A49B-D907-48AB-98D6-BB57AEACABBF}" vid="{45C0A6C9-C54B-4B6B-91C6-815A5CFC9C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DLC_Powerpoint_Template_Widescreen_2020_MASTER</Template>
  <TotalTime>3133</TotalTime>
  <Words>1951</Words>
  <Application>Microsoft Office PowerPoint</Application>
  <PresentationFormat>Widescreen</PresentationFormat>
  <Paragraphs>690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Open Sans</vt:lpstr>
      <vt:lpstr>Verdana</vt:lpstr>
      <vt:lpstr>Wingdings</vt:lpstr>
      <vt:lpstr>Office Theme</vt:lpstr>
      <vt:lpstr>PowerPoint Presentation</vt:lpstr>
      <vt:lpstr>Agenda</vt:lpstr>
      <vt:lpstr>Introductions</vt:lpstr>
      <vt:lpstr>Webinar Logistics</vt:lpstr>
      <vt:lpstr>Questions and Answers</vt:lpstr>
      <vt:lpstr>PowerPoint Presentation</vt:lpstr>
      <vt:lpstr>Hort Version 2.0</vt:lpstr>
      <vt:lpstr>Hort Version 2.1</vt:lpstr>
      <vt:lpstr>Hort Version 2 Timeline</vt:lpstr>
      <vt:lpstr>PowerPoint Presentation</vt:lpstr>
      <vt:lpstr>Aligning with ASABE S640 Abbreviations and Details</vt:lpstr>
      <vt:lpstr>Maintain Efficacy Threshold</vt:lpstr>
      <vt:lpstr>Aligning with UL 8800</vt:lpstr>
      <vt:lpstr>TM-33-18 reporting</vt:lpstr>
      <vt:lpstr>PFPBAR and PEPBAR Optional Reporting</vt:lpstr>
      <vt:lpstr>PowerPoint Presentation</vt:lpstr>
      <vt:lpstr>Family Grouping</vt:lpstr>
      <vt:lpstr>Family Grouping</vt:lpstr>
      <vt:lpstr>Private Labeling</vt:lpstr>
      <vt:lpstr>Hort Version 2.0: Summary of Changes</vt:lpstr>
      <vt:lpstr>PowerPoint Presentation</vt:lpstr>
      <vt:lpstr>Hort Webinar Wednesdays</vt:lpstr>
      <vt:lpstr>Next Steps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DLC</dc:creator>
  <cp:lastModifiedBy>Axel Pearson</cp:lastModifiedBy>
  <cp:revision>233</cp:revision>
  <dcterms:created xsi:type="dcterms:W3CDTF">2020-02-06T16:16:59Z</dcterms:created>
  <dcterms:modified xsi:type="dcterms:W3CDTF">2020-09-17T01:07:51Z</dcterms:modified>
</cp:coreProperties>
</file>